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365" r:id="rId5"/>
    <p:sldId id="260" r:id="rId6"/>
    <p:sldId id="360" r:id="rId7"/>
    <p:sldId id="362" r:id="rId8"/>
    <p:sldId id="363" r:id="rId9"/>
    <p:sldId id="275" r:id="rId10"/>
    <p:sldId id="278" r:id="rId11"/>
    <p:sldId id="281" r:id="rId12"/>
    <p:sldId id="366" r:id="rId13"/>
    <p:sldId id="286" r:id="rId14"/>
    <p:sldId id="367" r:id="rId15"/>
    <p:sldId id="284" r:id="rId16"/>
    <p:sldId id="298" r:id="rId17"/>
    <p:sldId id="299" r:id="rId18"/>
    <p:sldId id="324" r:id="rId19"/>
    <p:sldId id="364" r:id="rId20"/>
    <p:sldId id="35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91" autoAdjust="0"/>
    <p:restoredTop sz="94660"/>
  </p:normalViewPr>
  <p:slideViewPr>
    <p:cSldViewPr snapToGrid="0">
      <p:cViewPr>
        <p:scale>
          <a:sx n="75" d="100"/>
          <a:sy n="75" d="100"/>
        </p:scale>
        <p:origin x="-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507E3-5D07-4C3F-A696-592E56158538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D72F4-7900-4A47-949A-CE9173FE905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18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s-ES" smtClean="0"/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245326-31DD-4962-9226-ED28A1CF3ACC}" type="slidenum">
              <a:rPr lang="en-U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94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3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7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8BEF-9BA5-4108-AD09-2F324AB087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0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FA5C-0DB6-4F86-83BF-0F729F2E7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25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26E9-826E-4DA7-A73B-A9CA4741E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34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3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09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96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9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8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79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  <a:alpha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0475-E836-4D04-A7E5-08BB3E8DAFE7}" type="datetimeFigureOut">
              <a:rPr lang="es-ES" smtClean="0"/>
              <a:pPr/>
              <a:t>07/08/2014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5939-2E84-4497-8916-F6B4E49CC2C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8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20955">
              <a:spcAft>
                <a:spcPts val="0"/>
              </a:spcAft>
            </a:pPr>
            <a:r>
              <a:rPr lang="es-CR" sz="4400" dirty="0" smtClean="0">
                <a:effectLst/>
              </a:rPr>
              <a:t>Políticas de la Salud.</a:t>
            </a:r>
            <a:r>
              <a:rPr lang="es-ES" sz="3600" dirty="0" smtClean="0">
                <a:effectLst/>
              </a:rPr>
              <a:t/>
            </a:r>
            <a:br>
              <a:rPr lang="es-ES" sz="3600" dirty="0" smtClean="0">
                <a:effectLst/>
              </a:rPr>
            </a:br>
            <a:r>
              <a:rPr lang="es-CR" sz="4400" dirty="0" smtClean="0">
                <a:effectLst/>
              </a:rPr>
              <a:t>Aspectos operativos en sistemas de salud </a:t>
            </a:r>
            <a:br>
              <a:rPr lang="es-CR" sz="4400" dirty="0" smtClean="0">
                <a:effectLst/>
              </a:rPr>
            </a:br>
            <a:r>
              <a:rPr lang="es-CR" sz="4400" dirty="0" smtClean="0"/>
              <a:t>Hacia un modelo basado en la equidad</a:t>
            </a:r>
            <a:r>
              <a:rPr lang="es-CR" sz="4400" dirty="0" smtClean="0">
                <a:effectLst/>
              </a:rPr>
              <a:t>.</a:t>
            </a:r>
            <a:r>
              <a:rPr lang="es-ES" sz="4800" dirty="0" smtClean="0">
                <a:effectLst/>
              </a:rPr>
              <a:t/>
            </a:r>
            <a:br>
              <a:rPr lang="es-ES" sz="4800" dirty="0" smtClean="0">
                <a:effectLst/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25275"/>
          </a:xfrm>
        </p:spPr>
        <p:txBody>
          <a:bodyPr>
            <a:normAutofit/>
          </a:bodyPr>
          <a:lstStyle/>
          <a:p>
            <a:r>
              <a:rPr lang="es-CR" sz="1800" dirty="0" smtClean="0"/>
              <a:t>Seminario de </a:t>
            </a:r>
            <a:r>
              <a:rPr lang="es-CR" sz="1800" dirty="0" err="1" smtClean="0"/>
              <a:t>Eurosocial</a:t>
            </a:r>
            <a:r>
              <a:rPr lang="es-CR" sz="1800" dirty="0" smtClean="0"/>
              <a:t>-Equidad en salud</a:t>
            </a:r>
            <a:endParaRPr lang="es-CR" sz="1800" dirty="0"/>
          </a:p>
          <a:p>
            <a:r>
              <a:rPr lang="es-CR" sz="1800" dirty="0" smtClean="0">
                <a:effectLst/>
              </a:rPr>
              <a:t>Juan Garay. </a:t>
            </a:r>
          </a:p>
          <a:p>
            <a:r>
              <a:rPr lang="es-CR" sz="1600" dirty="0" smtClean="0">
                <a:effectLst/>
              </a:rPr>
              <a:t>Jefe de Cooperación de la Unión Europea con México</a:t>
            </a:r>
            <a:endParaRPr lang="es-ES" sz="1600" dirty="0"/>
          </a:p>
          <a:p>
            <a:r>
              <a:rPr lang="es-ES" sz="1600" dirty="0" smtClean="0"/>
              <a:t>Profesor de Salud Global, UC Berkeley, EU, y EASP, Granada, España</a:t>
            </a:r>
            <a:endParaRPr lang="es-ES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3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77" name="Group 3869"/>
          <p:cNvGraphicFramePr>
            <a:graphicFrameLocks noGrp="1"/>
          </p:cNvGraphicFramePr>
          <p:nvPr>
            <p:ph/>
          </p:nvPr>
        </p:nvGraphicFramePr>
        <p:xfrm>
          <a:off x="3047998" y="165100"/>
          <a:ext cx="8699502" cy="6415809"/>
        </p:xfrm>
        <a:graphic>
          <a:graphicData uri="http://schemas.openxmlformats.org/drawingml/2006/table">
            <a:tbl>
              <a:tblPr/>
              <a:tblGrid>
                <a:gridCol w="968122"/>
                <a:gridCol w="504450"/>
                <a:gridCol w="528615"/>
                <a:gridCol w="652463"/>
                <a:gridCol w="649442"/>
                <a:gridCol w="652463"/>
                <a:gridCol w="652463"/>
                <a:gridCol w="649442"/>
                <a:gridCol w="652463"/>
                <a:gridCol w="650952"/>
                <a:gridCol w="649442"/>
                <a:gridCol w="604132"/>
                <a:gridCol w="88505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 expectancy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 5 mortality rate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 mortality rate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GDP pc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HPEx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Viet Nam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Palau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Moldova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Fiji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Syria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Sri Lanka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Cuba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Jordan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Thailand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Belize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Salvador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Tunisia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Albania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Dominica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Colombia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Bosnia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Saint Lucia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Macedonia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Lebanon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Costa Rica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Serbia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Bulgaria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Belarus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700" y="660400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s-ES" sz="2400" dirty="0" smtClean="0"/>
              <a:t>C- </a:t>
            </a:r>
            <a:r>
              <a:rPr lang="en-GB" altLang="es-ES" sz="2400" dirty="0" err="1" smtClean="0"/>
              <a:t>Podria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dicho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mejor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estado</a:t>
            </a:r>
            <a:r>
              <a:rPr lang="en-GB" altLang="es-ES" sz="2400" dirty="0" smtClean="0"/>
              <a:t> de </a:t>
            </a:r>
            <a:r>
              <a:rPr lang="en-GB" altLang="es-ES" sz="2400" dirty="0" err="1" smtClean="0"/>
              <a:t>salud</a:t>
            </a:r>
            <a:r>
              <a:rPr lang="en-GB" altLang="es-ES" sz="2400" dirty="0" smtClean="0"/>
              <a:t> ser “</a:t>
            </a:r>
            <a:r>
              <a:rPr lang="en-GB" altLang="es-ES" sz="2400" dirty="0" err="1" smtClean="0"/>
              <a:t>posible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para</a:t>
            </a:r>
            <a:r>
              <a:rPr lang="en-GB" altLang="es-ES" sz="2400" dirty="0" smtClean="0"/>
              <a:t> </a:t>
            </a:r>
            <a:r>
              <a:rPr lang="en-GB" altLang="es-ES" sz="2400" dirty="0" err="1" smtClean="0"/>
              <a:t>todos</a:t>
            </a:r>
            <a:r>
              <a:rPr lang="en-GB" altLang="es-ES" sz="2400" dirty="0" smtClean="0"/>
              <a:t>”?</a:t>
            </a:r>
            <a:r>
              <a:rPr lang="en-GB" altLang="es-ES" sz="1400" dirty="0" smtClean="0"/>
              <a:t/>
            </a:r>
            <a:br>
              <a:rPr lang="en-GB" altLang="es-ES" sz="1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262" y="374596"/>
            <a:ext cx="11161985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ES" sz="4800" dirty="0" smtClean="0"/>
              <a:t>E- </a:t>
            </a:r>
            <a:r>
              <a:rPr lang="en-US" altLang="es-ES" sz="4400" dirty="0" err="1" smtClean="0"/>
              <a:t>Una</a:t>
            </a:r>
            <a:r>
              <a:rPr lang="en-US" altLang="es-ES" sz="4400" dirty="0" smtClean="0"/>
              <a:t> </a:t>
            </a:r>
            <a:r>
              <a:rPr lang="en-US" altLang="es-ES" sz="4400" dirty="0" err="1"/>
              <a:t>vez</a:t>
            </a:r>
            <a:r>
              <a:rPr lang="en-US" altLang="es-ES" sz="4400" dirty="0"/>
              <a:t> </a:t>
            </a:r>
            <a:r>
              <a:rPr lang="en-US" altLang="es-ES" sz="4400" dirty="0" err="1"/>
              <a:t>estimada</a:t>
            </a:r>
            <a:r>
              <a:rPr lang="en-US" altLang="es-ES" sz="4400" dirty="0"/>
              <a:t> la “</a:t>
            </a:r>
            <a:r>
              <a:rPr lang="en-US" altLang="es-ES" sz="4400" dirty="0" err="1" smtClean="0"/>
              <a:t>mejor</a:t>
            </a:r>
            <a:r>
              <a:rPr lang="en-US" altLang="es-ES" sz="4400" dirty="0" smtClean="0"/>
              <a:t> </a:t>
            </a:r>
            <a:r>
              <a:rPr lang="en-US" altLang="es-ES" sz="4400" dirty="0" err="1"/>
              <a:t>salud</a:t>
            </a:r>
            <a:r>
              <a:rPr lang="en-US" altLang="es-ES" sz="4400" dirty="0"/>
              <a:t> </a:t>
            </a:r>
            <a:r>
              <a:rPr lang="en-US" altLang="es-ES" sz="4400" dirty="0" err="1" smtClean="0"/>
              <a:t>posible</a:t>
            </a:r>
            <a:r>
              <a:rPr lang="en-US" altLang="es-ES" sz="4400" dirty="0"/>
              <a:t>” :</a:t>
            </a:r>
            <a:endParaRPr lang="cs-CZ" altLang="es-ES" sz="5400" dirty="0"/>
          </a:p>
        </p:txBody>
      </p:sp>
      <p:sp>
        <p:nvSpPr>
          <p:cNvPr id="31747" name="Subtítulo 5"/>
          <p:cNvSpPr>
            <a:spLocks noGrp="1"/>
          </p:cNvSpPr>
          <p:nvPr>
            <p:ph type="subTitle" idx="1"/>
          </p:nvPr>
        </p:nvSpPr>
        <p:spPr>
          <a:xfrm>
            <a:off x="2275488" y="2578594"/>
            <a:ext cx="8014139" cy="3506896"/>
          </a:xfrm>
        </p:spPr>
        <p:txBody>
          <a:bodyPr>
            <a:normAutofit fontScale="85000" lnSpcReduction="20000"/>
          </a:bodyPr>
          <a:lstStyle/>
          <a:p>
            <a:r>
              <a:rPr lang="en-US" altLang="es-ES" sz="3600" dirty="0" err="1" smtClean="0"/>
              <a:t>Llega</a:t>
            </a:r>
            <a:r>
              <a:rPr lang="en-US" altLang="es-ES" sz="3600" dirty="0" smtClean="0"/>
              <a:t> “ a </a:t>
            </a:r>
            <a:r>
              <a:rPr lang="en-US" altLang="es-ES" sz="3600" dirty="0" err="1" smtClean="0"/>
              <a:t>todos</a:t>
            </a:r>
            <a:r>
              <a:rPr lang="en-US" altLang="es-ES" sz="3600" dirty="0" smtClean="0"/>
              <a:t>”? </a:t>
            </a:r>
          </a:p>
          <a:p>
            <a:r>
              <a:rPr lang="en-US" altLang="es-ES" sz="3600" dirty="0" err="1" smtClean="0"/>
              <a:t>Cual</a:t>
            </a:r>
            <a:r>
              <a:rPr lang="en-US" altLang="es-ES" sz="3600" dirty="0" smtClean="0"/>
              <a:t> </a:t>
            </a:r>
            <a:r>
              <a:rPr lang="en-US" altLang="es-ES" sz="3600" dirty="0" err="1" smtClean="0"/>
              <a:t>es</a:t>
            </a:r>
            <a:r>
              <a:rPr lang="en-US" altLang="es-ES" sz="3600" dirty="0" smtClean="0"/>
              <a:t> el deficit? (</a:t>
            </a:r>
            <a:r>
              <a:rPr lang="en-US" altLang="es-ES" sz="3600" dirty="0" err="1" smtClean="0"/>
              <a:t>carga</a:t>
            </a:r>
            <a:r>
              <a:rPr lang="en-US" altLang="es-ES" sz="3600" dirty="0" smtClean="0"/>
              <a:t> de </a:t>
            </a:r>
            <a:r>
              <a:rPr lang="en-US" altLang="es-ES" sz="3600" dirty="0" err="1" smtClean="0"/>
              <a:t>inequidad</a:t>
            </a:r>
            <a:r>
              <a:rPr lang="en-US" altLang="es-ES" sz="3600" dirty="0" smtClean="0"/>
              <a:t>) :</a:t>
            </a:r>
          </a:p>
          <a:p>
            <a:r>
              <a:rPr lang="en-US" altLang="es-ES" sz="3600" dirty="0" smtClean="0"/>
              <a:t>En </a:t>
            </a:r>
            <a:r>
              <a:rPr lang="en-US" altLang="es-ES" sz="3600" dirty="0" err="1" smtClean="0"/>
              <a:t>perdida</a:t>
            </a:r>
            <a:r>
              <a:rPr lang="en-US" altLang="es-ES" sz="3600" dirty="0" smtClean="0"/>
              <a:t> de AVAD</a:t>
            </a:r>
          </a:p>
          <a:p>
            <a:r>
              <a:rPr lang="en-US" altLang="es-ES" sz="3600" dirty="0" smtClean="0"/>
              <a:t>En </a:t>
            </a:r>
            <a:r>
              <a:rPr lang="en-US" altLang="es-ES" sz="3600" dirty="0" err="1" smtClean="0"/>
              <a:t>tasas</a:t>
            </a:r>
            <a:r>
              <a:rPr lang="en-US" altLang="es-ES" sz="3600" dirty="0" smtClean="0"/>
              <a:t> de </a:t>
            </a:r>
            <a:r>
              <a:rPr lang="en-US" altLang="es-ES" sz="3600" dirty="0" err="1" smtClean="0"/>
              <a:t>mortalidad</a:t>
            </a:r>
            <a:endParaRPr lang="en-US" altLang="es-ES" sz="3600" dirty="0" smtClean="0"/>
          </a:p>
          <a:p>
            <a:r>
              <a:rPr lang="en-US" altLang="es-ES" sz="3600" u="sng" dirty="0" smtClean="0"/>
              <a:t>En </a:t>
            </a:r>
            <a:r>
              <a:rPr lang="en-US" altLang="es-ES" sz="3600" u="sng" dirty="0" err="1" smtClean="0"/>
              <a:t>muertes</a:t>
            </a:r>
            <a:r>
              <a:rPr lang="en-US" altLang="es-ES" sz="3600" u="sng" dirty="0" smtClean="0"/>
              <a:t> </a:t>
            </a:r>
            <a:r>
              <a:rPr lang="en-US" altLang="es-ES" sz="3600" u="sng" dirty="0" err="1" smtClean="0"/>
              <a:t>evitables</a:t>
            </a:r>
            <a:r>
              <a:rPr lang="en-US" altLang="es-ES" sz="3600" u="sng" dirty="0" smtClean="0"/>
              <a:t> </a:t>
            </a:r>
            <a:r>
              <a:rPr lang="en-US" altLang="es-ES" sz="3600" u="sng" dirty="0" err="1" smtClean="0"/>
              <a:t>por</a:t>
            </a:r>
            <a:r>
              <a:rPr lang="en-US" altLang="es-ES" sz="3600" u="sng" dirty="0" smtClean="0"/>
              <a:t> </a:t>
            </a:r>
            <a:r>
              <a:rPr lang="en-US" altLang="es-ES" sz="3600" u="sng" dirty="0" err="1" smtClean="0"/>
              <a:t>inequidad</a:t>
            </a:r>
            <a:r>
              <a:rPr lang="en-US" altLang="es-ES" sz="3600" u="sng" dirty="0" smtClean="0"/>
              <a:t> :</a:t>
            </a:r>
          </a:p>
          <a:p>
            <a:r>
              <a:rPr lang="en-US" altLang="es-ES" sz="3600" u="sng" dirty="0" smtClean="0"/>
              <a:t>A </a:t>
            </a:r>
            <a:r>
              <a:rPr lang="en-US" altLang="es-ES" sz="3600" u="sng" dirty="0" err="1" smtClean="0"/>
              <a:t>nivel</a:t>
            </a:r>
            <a:r>
              <a:rPr lang="en-US" altLang="es-ES" sz="3600" u="sng" dirty="0" smtClean="0"/>
              <a:t> global, 20 </a:t>
            </a:r>
            <a:r>
              <a:rPr lang="en-US" altLang="es-ES" sz="3600" u="sng" dirty="0" err="1" smtClean="0"/>
              <a:t>millones</a:t>
            </a:r>
            <a:r>
              <a:rPr lang="en-US" altLang="es-ES" sz="3600" u="sng" dirty="0" smtClean="0"/>
              <a:t> de </a:t>
            </a:r>
            <a:r>
              <a:rPr lang="en-US" altLang="es-ES" sz="3600" u="sng" dirty="0" err="1" smtClean="0"/>
              <a:t>muertes</a:t>
            </a:r>
            <a:r>
              <a:rPr lang="en-US" altLang="es-ES" sz="3600" u="sng" dirty="0" smtClean="0"/>
              <a:t> en 2013. </a:t>
            </a:r>
          </a:p>
          <a:p>
            <a:r>
              <a:rPr lang="cs-CZ" altLang="es-ES" sz="3600" dirty="0"/>
              <a:t/>
            </a:r>
            <a:br>
              <a:rPr lang="cs-CZ" altLang="es-ES" sz="3600" dirty="0"/>
            </a:br>
            <a:endParaRPr lang="cs-CZ" altLang="es-ES" sz="3600" dirty="0"/>
          </a:p>
          <a:p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9527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 : </a:t>
            </a:r>
            <a:r>
              <a:rPr lang="en-US" sz="3600" dirty="0" err="1" smtClean="0"/>
              <a:t>Datos</a:t>
            </a:r>
            <a:r>
              <a:rPr lang="en-US" sz="3600" dirty="0" smtClean="0"/>
              <a:t> del GBD 2013 y </a:t>
            </a:r>
            <a:r>
              <a:rPr lang="en-US" sz="3600" dirty="0" err="1" smtClean="0"/>
              <a:t>distribucion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edades</a:t>
            </a:r>
            <a:endParaRPr lang="es-ES" sz="3600" dirty="0"/>
          </a:p>
        </p:txBody>
      </p:sp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5" y="1421962"/>
            <a:ext cx="5622875" cy="38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409700"/>
            <a:ext cx="5664200" cy="389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3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6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s-ES" sz="2400" dirty="0" smtClean="0"/>
              <a:t>G- </a:t>
            </a:r>
            <a:r>
              <a:rPr lang="en-US" altLang="es-ES" sz="2400" dirty="0" err="1" smtClean="0"/>
              <a:t>Analisis</a:t>
            </a:r>
            <a:r>
              <a:rPr lang="en-US" altLang="es-ES" sz="2400" dirty="0" smtClean="0"/>
              <a:t> </a:t>
            </a:r>
            <a:r>
              <a:rPr lang="en-US" altLang="es-ES" sz="2400" dirty="0"/>
              <a:t>de la </a:t>
            </a:r>
            <a:r>
              <a:rPr lang="en-US" altLang="es-ES" sz="2400" dirty="0" err="1"/>
              <a:t>inequidad</a:t>
            </a:r>
            <a:r>
              <a:rPr lang="en-US" altLang="es-ES" sz="2400" dirty="0"/>
              <a:t> en la </a:t>
            </a:r>
            <a:r>
              <a:rPr lang="en-US" altLang="es-ES" sz="2400" dirty="0" err="1"/>
              <a:t>carga</a:t>
            </a:r>
            <a:r>
              <a:rPr lang="en-US" altLang="es-ES" sz="2400" dirty="0"/>
              <a:t> de </a:t>
            </a:r>
            <a:r>
              <a:rPr lang="en-US" altLang="es-ES" sz="2400" dirty="0" err="1"/>
              <a:t>enfermedad</a:t>
            </a:r>
            <a:endParaRPr lang="cs-CZ" altLang="es-ES" sz="2400" dirty="0"/>
          </a:p>
        </p:txBody>
      </p:sp>
      <p:sp>
        <p:nvSpPr>
          <p:cNvPr id="36867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_tradnl" altLang="es-ES" dirty="0" smtClean="0"/>
          </a:p>
        </p:txBody>
      </p:sp>
      <p:pic>
        <p:nvPicPr>
          <p:cNvPr id="36868" name="Chart 66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6" y="1325563"/>
            <a:ext cx="3708400" cy="316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Chart 68"/>
          <p:cNvPicPr>
            <a:picLocks noGrp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"/>
          <a:stretch>
            <a:fillRect/>
          </a:stretch>
        </p:blipFill>
        <p:spPr>
          <a:xfrm>
            <a:off x="5793227" y="1325563"/>
            <a:ext cx="5398649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Chart 6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9" y="4634516"/>
            <a:ext cx="36718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607" y="173831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s-ES" sz="2800" dirty="0"/>
              <a:t>Proportion deaths due to global health inequity</a:t>
            </a:r>
            <a:br>
              <a:rPr lang="en-GB" altLang="es-ES" sz="2800" dirty="0"/>
            </a:br>
            <a:endParaRPr lang="cs-CZ" altLang="es-ES" sz="2800" dirty="0"/>
          </a:p>
        </p:txBody>
      </p:sp>
      <p:pic>
        <p:nvPicPr>
          <p:cNvPr id="51203" name="Picture 4" descr="闒粀펤闀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81076"/>
            <a:ext cx="3744912" cy="187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5" descr="闒粀펤闀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81300"/>
            <a:ext cx="374491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 descr="闒粀펤闀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508501"/>
            <a:ext cx="3889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1847851" y="692151"/>
            <a:ext cx="938213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5078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600" i="1"/>
              <a:t>Children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ES" sz="1800"/>
          </a:p>
        </p:txBody>
      </p:sp>
      <p:pic>
        <p:nvPicPr>
          <p:cNvPr id="51207" name="Picture 8" descr="闒粀펤闀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052513"/>
            <a:ext cx="34575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9" descr="Ȣ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781301"/>
            <a:ext cx="34559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0" descr="闒粀펤闀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365626"/>
            <a:ext cx="3708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9336088" y="836613"/>
            <a:ext cx="900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600"/>
              <a:t>Adults</a:t>
            </a:r>
            <a:r>
              <a:rPr lang="cs-CZ" altLang="es-ES" sz="1600"/>
              <a:t> </a:t>
            </a:r>
          </a:p>
        </p:txBody>
      </p:sp>
      <p:sp>
        <p:nvSpPr>
          <p:cNvPr id="51211" name="Rectangle 15"/>
          <p:cNvSpPr>
            <a:spLocks noChangeArrowheads="1"/>
          </p:cNvSpPr>
          <p:nvPr/>
        </p:nvSpPr>
        <p:spPr bwMode="auto">
          <a:xfrm>
            <a:off x="9480550" y="836613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s-E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07406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282575" y="126207"/>
            <a:ext cx="11887200" cy="1325563"/>
          </a:xfrm>
        </p:spPr>
        <p:txBody>
          <a:bodyPr>
            <a:normAutofit/>
          </a:bodyPr>
          <a:lstStyle/>
          <a:p>
            <a:r>
              <a:rPr lang="en-US" altLang="es-ES" sz="3200" dirty="0" smtClean="0"/>
              <a:t>F- </a:t>
            </a:r>
            <a:r>
              <a:rPr lang="en-US" altLang="es-ES" sz="3200" dirty="0" err="1" smtClean="0"/>
              <a:t>Estimacion</a:t>
            </a:r>
            <a:r>
              <a:rPr lang="en-US" altLang="es-ES" sz="3200" dirty="0" smtClean="0"/>
              <a:t> </a:t>
            </a:r>
            <a:r>
              <a:rPr lang="en-US" altLang="es-ES" sz="3200" dirty="0"/>
              <a:t>de la </a:t>
            </a:r>
            <a:r>
              <a:rPr lang="en-US" altLang="es-ES" sz="3200" dirty="0" err="1"/>
              <a:t>evolucion</a:t>
            </a:r>
            <a:r>
              <a:rPr lang="en-US" altLang="es-ES" sz="3200" dirty="0"/>
              <a:t> de </a:t>
            </a:r>
            <a:r>
              <a:rPr lang="en-US" altLang="es-ES" sz="3200" dirty="0" err="1"/>
              <a:t>muertes</a:t>
            </a:r>
            <a:r>
              <a:rPr lang="en-US" altLang="es-ES" sz="3200" dirty="0"/>
              <a:t> </a:t>
            </a:r>
            <a:r>
              <a:rPr lang="en-US" altLang="es-ES" sz="3200" dirty="0" err="1" smtClean="0"/>
              <a:t>evitables</a:t>
            </a:r>
            <a:r>
              <a:rPr lang="en-US" altLang="es-ES" sz="3200" dirty="0" smtClean="0"/>
              <a:t> </a:t>
            </a:r>
            <a:r>
              <a:rPr lang="en-US" altLang="es-ES" sz="3200" dirty="0" err="1" smtClean="0"/>
              <a:t>por</a:t>
            </a:r>
            <a:r>
              <a:rPr lang="en-US" altLang="es-ES" sz="3200" dirty="0" smtClean="0"/>
              <a:t> </a:t>
            </a:r>
            <a:r>
              <a:rPr lang="en-US" altLang="es-ES" sz="3200" dirty="0" err="1"/>
              <a:t>inequidad</a:t>
            </a:r>
            <a:r>
              <a:rPr lang="en-US" altLang="es-ES" sz="3200" dirty="0"/>
              <a:t> global</a:t>
            </a:r>
            <a:endParaRPr lang="es-ES" altLang="es-ES" sz="3200" dirty="0"/>
          </a:p>
        </p:txBody>
      </p:sp>
      <p:pic>
        <p:nvPicPr>
          <p:cNvPr id="8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5" y="1817688"/>
            <a:ext cx="9267775" cy="36052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97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3200" dirty="0" err="1"/>
              <a:t>Carga</a:t>
            </a:r>
            <a:r>
              <a:rPr lang="en-US" altLang="es-ES" sz="3200" dirty="0"/>
              <a:t> de </a:t>
            </a:r>
            <a:r>
              <a:rPr lang="en-US" altLang="es-ES" sz="3200" dirty="0" err="1"/>
              <a:t>inequidad</a:t>
            </a:r>
            <a:r>
              <a:rPr lang="en-US" altLang="es-ES" sz="3200" dirty="0"/>
              <a:t> global vs. </a:t>
            </a:r>
            <a:r>
              <a:rPr lang="en-US" altLang="es-ES" sz="3200" dirty="0" err="1"/>
              <a:t>carga</a:t>
            </a:r>
            <a:r>
              <a:rPr lang="en-US" altLang="es-ES" sz="3200" dirty="0"/>
              <a:t> de </a:t>
            </a:r>
            <a:r>
              <a:rPr lang="en-US" altLang="es-ES" sz="3200" dirty="0" err="1"/>
              <a:t>inequidad</a:t>
            </a:r>
            <a:r>
              <a:rPr lang="en-US" altLang="es-ES" sz="3200" dirty="0"/>
              <a:t> </a:t>
            </a:r>
            <a:r>
              <a:rPr lang="en-US" altLang="es-ES" sz="3200" dirty="0" err="1"/>
              <a:t>nacional</a:t>
            </a:r>
            <a:endParaRPr lang="cs-CZ" altLang="es-ES" sz="3200" dirty="0"/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600"/>
          </a:p>
        </p:txBody>
      </p:sp>
      <p:graphicFrame>
        <p:nvGraphicFramePr>
          <p:cNvPr id="522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14389"/>
              </p:ext>
            </p:extLst>
          </p:nvPr>
        </p:nvGraphicFramePr>
        <p:xfrm>
          <a:off x="980748" y="1553577"/>
          <a:ext cx="4391025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Chart" r:id="rId3" imgW="5514992" imgH="2733710" progId="MSGraph.Chart.8">
                  <p:embed/>
                </p:oleObj>
              </mc:Choice>
              <mc:Fallback>
                <p:oleObj name="Chart" r:id="rId3" imgW="5514992" imgH="2733710" progId="MSGraph.Char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748" y="1553577"/>
                        <a:ext cx="4391025" cy="237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1524001" y="256439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600"/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600"/>
          </a:p>
        </p:txBody>
      </p:sp>
      <p:sp>
        <p:nvSpPr>
          <p:cNvPr id="52231" name="Rectangle 12"/>
          <p:cNvSpPr>
            <a:spLocks noChangeArrowheads="1"/>
          </p:cNvSpPr>
          <p:nvPr/>
        </p:nvSpPr>
        <p:spPr bwMode="auto">
          <a:xfrm>
            <a:off x="1524001" y="24024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600"/>
          </a:p>
        </p:txBody>
      </p:sp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1524001" y="-16927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600"/>
          </a:p>
        </p:txBody>
      </p:sp>
      <p:graphicFrame>
        <p:nvGraphicFramePr>
          <p:cNvPr id="52233" name="Object 13"/>
          <p:cNvGraphicFramePr>
            <a:graphicFrameLocks noChangeAspect="1"/>
          </p:cNvGraphicFramePr>
          <p:nvPr/>
        </p:nvGraphicFramePr>
        <p:xfrm>
          <a:off x="6249988" y="1546225"/>
          <a:ext cx="3960812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Gráfico" r:id="rId5" imgW="5572130" imgH="2571938" progId="MSGraph.Chart.8">
                  <p:embed/>
                </p:oleObj>
              </mc:Choice>
              <mc:Fallback>
                <p:oleObj name="Gráfico" r:id="rId5" imgW="5572130" imgH="2571938" progId="MSGraph.Char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1546225"/>
                        <a:ext cx="3960812" cy="237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5"/>
          <p:cNvSpPr>
            <a:spLocks noChangeArrowheads="1"/>
          </p:cNvSpPr>
          <p:nvPr/>
        </p:nvSpPr>
        <p:spPr bwMode="auto">
          <a:xfrm>
            <a:off x="1524001" y="24024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600"/>
          </a:p>
        </p:txBody>
      </p:sp>
    </p:spTree>
    <p:extLst>
      <p:ext uri="{BB962C8B-B14F-4D97-AF65-F5344CB8AC3E}">
        <p14:creationId xmlns:p14="http://schemas.microsoft.com/office/powerpoint/2010/main" val="187926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s-ES" sz="2400"/>
              <a:t>Excess rates detahs and % due to national health inequity</a:t>
            </a:r>
          </a:p>
        </p:txBody>
      </p:sp>
      <p:pic>
        <p:nvPicPr>
          <p:cNvPr id="53251" name="Picture 4" descr="闒粀펤闀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1412876"/>
            <a:ext cx="5400675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5" descr="闒粀펤闀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924176"/>
            <a:ext cx="5400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闒粀펤闀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4581525"/>
            <a:ext cx="54006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7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4"/>
          <p:cNvSpPr>
            <a:spLocks noGrp="1"/>
          </p:cNvSpPr>
          <p:nvPr>
            <p:ph type="title" idx="4294967295"/>
          </p:nvPr>
        </p:nvSpPr>
        <p:spPr>
          <a:xfrm>
            <a:off x="693738" y="185737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es-ES" sz="2400" dirty="0" smtClean="0"/>
              <a:t>6- </a:t>
            </a:r>
            <a:r>
              <a:rPr lang="pt-BR" altLang="es-ES" sz="2400" dirty="0" err="1" smtClean="0"/>
              <a:t>Conclusiones</a:t>
            </a:r>
            <a:r>
              <a:rPr lang="pt-BR" altLang="es-ES" sz="2400" dirty="0" smtClean="0"/>
              <a:t> sobre </a:t>
            </a:r>
            <a:r>
              <a:rPr lang="pt-BR" altLang="es-ES" sz="2400" dirty="0" err="1" smtClean="0"/>
              <a:t>umbrales</a:t>
            </a:r>
            <a:r>
              <a:rPr lang="pt-BR" altLang="es-ES" sz="2400" dirty="0" smtClean="0"/>
              <a:t> mínimos </a:t>
            </a:r>
            <a:r>
              <a:rPr lang="pt-BR" altLang="es-ES" sz="2400" dirty="0" err="1" smtClean="0"/>
              <a:t>economicos</a:t>
            </a:r>
            <a:endParaRPr lang="pt-BR" altLang="es-ES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4294967295"/>
          </p:nvPr>
        </p:nvSpPr>
        <p:spPr>
          <a:xfrm>
            <a:off x="1169988" y="1444625"/>
            <a:ext cx="4781550" cy="4800600"/>
          </a:xfrm>
        </p:spPr>
        <p:txBody>
          <a:bodyPr/>
          <a:lstStyle/>
          <a:p>
            <a:pPr eaLnBrk="1" hangingPunct="1">
              <a:defRPr/>
            </a:pPr>
            <a:r>
              <a:rPr lang="es-ES" sz="1400" dirty="0" smtClean="0"/>
              <a:t>Renta per </a:t>
            </a:r>
            <a:r>
              <a:rPr lang="es-ES" sz="1400" dirty="0" err="1" smtClean="0"/>
              <a:t>capita</a:t>
            </a:r>
            <a:r>
              <a:rPr lang="es-ES" sz="1400" dirty="0" smtClean="0"/>
              <a:t> </a:t>
            </a:r>
            <a:r>
              <a:rPr lang="es-ES" sz="1400" dirty="0"/>
              <a:t>:</a:t>
            </a:r>
          </a:p>
          <a:p>
            <a:pPr lvl="1" eaLnBrk="1" hangingPunct="1">
              <a:defRPr/>
            </a:pPr>
            <a:r>
              <a:rPr lang="es-ES" sz="1200" dirty="0"/>
              <a:t>M</a:t>
            </a:r>
            <a:r>
              <a:rPr lang="es-ES" sz="1200" dirty="0" smtClean="0"/>
              <a:t>edia </a:t>
            </a:r>
            <a:r>
              <a:rPr lang="es-ES" sz="1200" dirty="0"/>
              <a:t>: </a:t>
            </a:r>
            <a:r>
              <a:rPr lang="es-ES" sz="1200" dirty="0" smtClean="0"/>
              <a:t>Renta global/ población mundial </a:t>
            </a:r>
            <a:r>
              <a:rPr lang="es-ES" sz="1200" dirty="0"/>
              <a:t>: 11,200 $ per </a:t>
            </a:r>
            <a:r>
              <a:rPr lang="es-ES" sz="1200" dirty="0" err="1"/>
              <a:t>capita</a:t>
            </a:r>
            <a:r>
              <a:rPr lang="es-ES" sz="1200" dirty="0"/>
              <a:t>. </a:t>
            </a:r>
          </a:p>
          <a:p>
            <a:pPr lvl="1" eaLnBrk="1" hangingPunct="1">
              <a:defRPr/>
            </a:pPr>
            <a:r>
              <a:rPr lang="es-ES" sz="1200" b="1" dirty="0" err="1" smtClean="0">
                <a:solidFill>
                  <a:srgbClr val="FF0000"/>
                </a:solidFill>
              </a:rPr>
              <a:t>Minima</a:t>
            </a:r>
            <a:r>
              <a:rPr lang="es-ES" sz="1200" b="1" dirty="0" smtClean="0">
                <a:solidFill>
                  <a:srgbClr val="FF0000"/>
                </a:solidFill>
              </a:rPr>
              <a:t> renta</a:t>
            </a:r>
            <a:r>
              <a:rPr lang="es-ES" sz="1200" dirty="0" smtClean="0"/>
              <a:t> en </a:t>
            </a:r>
            <a:r>
              <a:rPr lang="es-ES" sz="1200" dirty="0" err="1" smtClean="0"/>
              <a:t>PPs</a:t>
            </a:r>
            <a:r>
              <a:rPr lang="es-ES" sz="1200" dirty="0" smtClean="0"/>
              <a:t> que permite mejores </a:t>
            </a:r>
            <a:r>
              <a:rPr lang="es-ES" sz="1200" dirty="0" err="1" smtClean="0"/>
              <a:t>estadares</a:t>
            </a:r>
            <a:r>
              <a:rPr lang="es-ES" sz="1200" dirty="0" smtClean="0"/>
              <a:t> de salud : 3300 </a:t>
            </a:r>
            <a:r>
              <a:rPr lang="es-ES" sz="1200" dirty="0"/>
              <a:t>GDP pc.</a:t>
            </a:r>
          </a:p>
          <a:p>
            <a:pPr lvl="1" eaLnBrk="1" hangingPunct="1">
              <a:defRPr/>
            </a:pPr>
            <a:r>
              <a:rPr lang="es-ES" sz="1200" dirty="0" err="1" smtClean="0"/>
              <a:t>Desviacion</a:t>
            </a:r>
            <a:r>
              <a:rPr lang="es-ES" sz="1200" dirty="0" smtClean="0"/>
              <a:t> estándar :  (media menos </a:t>
            </a:r>
            <a:r>
              <a:rPr lang="es-ES" sz="1200" dirty="0" err="1" smtClean="0"/>
              <a:t>minimo</a:t>
            </a:r>
            <a:r>
              <a:rPr lang="es-ES" sz="1200" dirty="0" smtClean="0"/>
              <a:t>)/ </a:t>
            </a:r>
            <a:r>
              <a:rPr lang="es-ES" sz="1200" dirty="0"/>
              <a:t>2,6; </a:t>
            </a:r>
            <a:r>
              <a:rPr lang="es-ES" sz="1200" dirty="0" smtClean="0"/>
              <a:t>Intervalo de confianza : media +/-  </a:t>
            </a:r>
            <a:r>
              <a:rPr lang="es-ES" sz="1200" dirty="0"/>
              <a:t>2,6 </a:t>
            </a:r>
            <a:r>
              <a:rPr lang="es-ES" sz="1200" dirty="0" err="1" smtClean="0"/>
              <a:t>DEst</a:t>
            </a:r>
            <a:r>
              <a:rPr lang="es-ES" sz="1200" dirty="0" smtClean="0"/>
              <a:t> </a:t>
            </a:r>
            <a:r>
              <a:rPr lang="es-ES" sz="1200" dirty="0"/>
              <a:t>: 3300 – 19000 GDP</a:t>
            </a:r>
          </a:p>
          <a:p>
            <a:pPr marL="457200" lvl="1" indent="0">
              <a:buNone/>
              <a:defRPr/>
            </a:pPr>
            <a:endParaRPr lang="es-ES" sz="1200" dirty="0"/>
          </a:p>
          <a:p>
            <a:pPr eaLnBrk="1" hangingPunct="1">
              <a:defRPr/>
            </a:pPr>
            <a:r>
              <a:rPr lang="pt-BR" sz="1400" dirty="0" err="1" smtClean="0"/>
              <a:t>Deficit</a:t>
            </a:r>
            <a:r>
              <a:rPr lang="pt-BR" sz="1400" dirty="0" smtClean="0"/>
              <a:t> de Renta (&lt; </a:t>
            </a:r>
            <a:r>
              <a:rPr lang="pt-BR" sz="1400" dirty="0"/>
              <a:t>3300) :</a:t>
            </a:r>
          </a:p>
          <a:p>
            <a:pPr lvl="1" eaLnBrk="1" hangingPunct="1">
              <a:defRPr/>
            </a:pPr>
            <a:r>
              <a:rPr lang="pt-BR" sz="1200" dirty="0" smtClean="0"/>
              <a:t>1,200 </a:t>
            </a:r>
            <a:r>
              <a:rPr lang="pt-BR" sz="1200" dirty="0" err="1" smtClean="0"/>
              <a:t>millones</a:t>
            </a:r>
            <a:r>
              <a:rPr lang="pt-BR" sz="1200" dirty="0" smtClean="0"/>
              <a:t> de </a:t>
            </a:r>
            <a:r>
              <a:rPr lang="pt-BR" sz="1200" dirty="0" err="1" smtClean="0"/>
              <a:t>anyos</a:t>
            </a:r>
            <a:r>
              <a:rPr lang="pt-BR" sz="1200" dirty="0" smtClean="0"/>
              <a:t>,  2,2 </a:t>
            </a:r>
            <a:r>
              <a:rPr lang="pt-BR" sz="1200" dirty="0" err="1" smtClean="0"/>
              <a:t>billones</a:t>
            </a:r>
            <a:r>
              <a:rPr lang="pt-BR" sz="1200" dirty="0" smtClean="0"/>
              <a:t> $</a:t>
            </a:r>
            <a:endParaRPr lang="pt-BR" sz="1200" dirty="0"/>
          </a:p>
          <a:p>
            <a:pPr lvl="1" eaLnBrk="1" hangingPunct="1">
              <a:defRPr/>
            </a:pPr>
            <a:r>
              <a:rPr lang="pt-BR" sz="1200" dirty="0" err="1" smtClean="0"/>
              <a:t>Ingresos</a:t>
            </a:r>
            <a:r>
              <a:rPr lang="pt-BR" sz="1200" dirty="0" smtClean="0"/>
              <a:t> públicos </a:t>
            </a:r>
            <a:r>
              <a:rPr lang="pt-BR" sz="1200" dirty="0" err="1" smtClean="0"/>
              <a:t>adicionales</a:t>
            </a:r>
            <a:r>
              <a:rPr lang="pt-BR" sz="1200" dirty="0" smtClean="0"/>
              <a:t> precisos : 440,000 </a:t>
            </a:r>
            <a:r>
              <a:rPr lang="pt-BR" sz="1200" dirty="0" err="1" smtClean="0"/>
              <a:t>millones</a:t>
            </a:r>
            <a:r>
              <a:rPr lang="pt-BR" sz="1200" dirty="0" smtClean="0"/>
              <a:t> </a:t>
            </a:r>
            <a:r>
              <a:rPr lang="pt-BR" sz="1200" dirty="0"/>
              <a:t>: 0,6 % GDP (4 x </a:t>
            </a:r>
            <a:r>
              <a:rPr lang="pt-BR" sz="1200" dirty="0" smtClean="0"/>
              <a:t>AOD)</a:t>
            </a:r>
            <a:endParaRPr lang="pt-BR" sz="1200" dirty="0"/>
          </a:p>
          <a:p>
            <a:pPr marL="457200" lvl="1" indent="0">
              <a:buNone/>
              <a:defRPr/>
            </a:pPr>
            <a:endParaRPr lang="pt-BR" sz="1200" dirty="0"/>
          </a:p>
          <a:p>
            <a:pPr eaLnBrk="1" hangingPunct="1">
              <a:defRPr/>
            </a:pPr>
            <a:r>
              <a:rPr lang="pt-BR" sz="1400" dirty="0" smtClean="0"/>
              <a:t>Modelo de </a:t>
            </a:r>
            <a:r>
              <a:rPr lang="pt-BR" sz="1400" dirty="0" err="1" smtClean="0"/>
              <a:t>redistribucion</a:t>
            </a:r>
            <a:r>
              <a:rPr lang="pt-BR" sz="1400" dirty="0" smtClean="0"/>
              <a:t>  (mecanismo global fiscal?) </a:t>
            </a:r>
            <a:r>
              <a:rPr lang="pt-BR" sz="1400" dirty="0"/>
              <a:t>:</a:t>
            </a:r>
          </a:p>
          <a:p>
            <a:pPr lvl="1" eaLnBrk="1" hangingPunct="1">
              <a:defRPr/>
            </a:pPr>
            <a:r>
              <a:rPr lang="pt-BR" sz="1200" dirty="0"/>
              <a:t>80% </a:t>
            </a:r>
            <a:r>
              <a:rPr lang="pt-BR" sz="1200" dirty="0" err="1" smtClean="0"/>
              <a:t>del</a:t>
            </a:r>
            <a:r>
              <a:rPr lang="pt-BR" sz="1200" dirty="0" smtClean="0"/>
              <a:t> PIB  </a:t>
            </a:r>
            <a:r>
              <a:rPr lang="pt-BR" sz="1200" dirty="0"/>
              <a:t>: </a:t>
            </a:r>
            <a:r>
              <a:rPr lang="pt-BR" sz="1200" dirty="0" smtClean="0"/>
              <a:t>media </a:t>
            </a:r>
            <a:r>
              <a:rPr lang="pt-BR" sz="1200" dirty="0"/>
              <a:t>0,48% (</a:t>
            </a:r>
            <a:r>
              <a:rPr lang="pt-BR" sz="1200" dirty="0" err="1" smtClean="0"/>
              <a:t>progresivo</a:t>
            </a:r>
            <a:r>
              <a:rPr lang="pt-BR" sz="1200" dirty="0" smtClean="0"/>
              <a:t> </a:t>
            </a:r>
            <a:r>
              <a:rPr lang="pt-BR" sz="1200" dirty="0"/>
              <a:t>0,1-1,5%)</a:t>
            </a:r>
          </a:p>
          <a:p>
            <a:pPr lvl="1" eaLnBrk="1" hangingPunct="1">
              <a:defRPr/>
            </a:pPr>
            <a:r>
              <a:rPr lang="pt-BR" sz="1200" dirty="0"/>
              <a:t>20% </a:t>
            </a:r>
            <a:r>
              <a:rPr lang="pt-BR" sz="1200" dirty="0" err="1" smtClean="0"/>
              <a:t>del</a:t>
            </a:r>
            <a:r>
              <a:rPr lang="pt-BR" sz="1200" dirty="0" smtClean="0"/>
              <a:t> comercio internacional </a:t>
            </a:r>
            <a:r>
              <a:rPr lang="pt-BR" sz="1200" dirty="0"/>
              <a:t>(</a:t>
            </a:r>
            <a:r>
              <a:rPr lang="pt-BR" sz="1200" dirty="0" smtClean="0"/>
              <a:t>15 </a:t>
            </a:r>
            <a:r>
              <a:rPr lang="pt-BR" sz="1200" dirty="0" err="1" smtClean="0"/>
              <a:t>Bn</a:t>
            </a:r>
            <a:r>
              <a:rPr lang="pt-BR" sz="1200" dirty="0" smtClean="0"/>
              <a:t>) </a:t>
            </a:r>
            <a:r>
              <a:rPr lang="pt-BR" sz="1200" dirty="0"/>
              <a:t>: 0,5%</a:t>
            </a:r>
          </a:p>
          <a:p>
            <a:pPr lvl="1" eaLnBrk="1" hangingPunct="1">
              <a:defRPr/>
            </a:pPr>
            <a:endParaRPr lang="pt-BR" sz="1400" dirty="0"/>
          </a:p>
          <a:p>
            <a:pPr lvl="1" eaLnBrk="1" hangingPunct="1">
              <a:defRPr/>
            </a:pPr>
            <a:endParaRPr lang="pt-BR" sz="1400" dirty="0"/>
          </a:p>
          <a:p>
            <a:pPr lvl="1" eaLnBrk="1" hangingPunct="1">
              <a:defRPr/>
            </a:pPr>
            <a:endParaRPr lang="pt-BR" sz="1400" dirty="0"/>
          </a:p>
          <a:p>
            <a:pPr marL="0" indent="0">
              <a:buNone/>
              <a:defRPr/>
            </a:pPr>
            <a:endParaRPr lang="pt-BR" sz="2400" dirty="0"/>
          </a:p>
        </p:txBody>
      </p:sp>
      <p:sp>
        <p:nvSpPr>
          <p:cNvPr id="82948" name="Espaço Reservado para Conteúdo 6"/>
          <p:cNvSpPr>
            <a:spLocks noGrp="1"/>
          </p:cNvSpPr>
          <p:nvPr>
            <p:ph sz="quarter" idx="4294967295"/>
          </p:nvPr>
        </p:nvSpPr>
        <p:spPr>
          <a:xfrm>
            <a:off x="6172200" y="1371600"/>
            <a:ext cx="4038600" cy="3810000"/>
          </a:xfrm>
        </p:spPr>
        <p:txBody>
          <a:bodyPr/>
          <a:lstStyle/>
          <a:p>
            <a:pPr marL="0" indent="0">
              <a:buNone/>
            </a:pPr>
            <a:endParaRPr lang="pt-BR" altLang="es-ES" sz="2400" dirty="0"/>
          </a:p>
        </p:txBody>
      </p:sp>
      <p:sp>
        <p:nvSpPr>
          <p:cNvPr id="82949" name="Espaço Reservado para Número de Slide 1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8AD631-5D3F-42F7-BB0F-47633EAF780E}" type="slidenum">
              <a:rPr lang="en-US" altLang="es-E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s-ES" sz="1200">
              <a:solidFill>
                <a:srgbClr val="898989"/>
              </a:solidFill>
            </a:endParaRPr>
          </a:p>
        </p:txBody>
      </p:sp>
      <p:pic>
        <p:nvPicPr>
          <p:cNvPr id="829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341438"/>
            <a:ext cx="5189536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862661"/>
            <a:ext cx="5265683" cy="1907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300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Sistema </a:t>
            </a:r>
            <a:r>
              <a:rPr lang="en-US" sz="3600" dirty="0" err="1" smtClean="0"/>
              <a:t>nacional</a:t>
            </a:r>
            <a:r>
              <a:rPr lang="en-US" sz="3600" dirty="0" smtClean="0"/>
              <a:t> de </a:t>
            </a:r>
            <a:r>
              <a:rPr lang="en-US" sz="3600" dirty="0" err="1" smtClean="0"/>
              <a:t>vigilancia</a:t>
            </a:r>
            <a:r>
              <a:rPr lang="en-US" sz="3600" dirty="0" smtClean="0"/>
              <a:t> en la </a:t>
            </a:r>
            <a:r>
              <a:rPr lang="en-US" sz="3600" dirty="0" err="1" smtClean="0"/>
              <a:t>equidad</a:t>
            </a:r>
            <a:r>
              <a:rPr lang="en-US" sz="3600" dirty="0" smtClean="0"/>
              <a:t> de salud7-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Basado</a:t>
            </a:r>
            <a:r>
              <a:rPr lang="en-US" dirty="0" smtClean="0"/>
              <a:t> en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estandares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endParaRPr lang="en-US" dirty="0" smtClean="0"/>
          </a:p>
          <a:p>
            <a:r>
              <a:rPr lang="en-US" dirty="0" err="1" smtClean="0"/>
              <a:t>Trasparente</a:t>
            </a:r>
            <a:r>
              <a:rPr lang="en-US" dirty="0" smtClean="0"/>
              <a:t>, </a:t>
            </a:r>
            <a:r>
              <a:rPr lang="en-US" dirty="0" err="1" smtClean="0"/>
              <a:t>participativo</a:t>
            </a:r>
            <a:endParaRPr lang="en-US" dirty="0" smtClean="0"/>
          </a:p>
          <a:p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carga</a:t>
            </a:r>
            <a:r>
              <a:rPr lang="en-US" dirty="0" smtClean="0"/>
              <a:t> de </a:t>
            </a:r>
            <a:r>
              <a:rPr lang="en-US" dirty="0" err="1"/>
              <a:t>i</a:t>
            </a:r>
            <a:r>
              <a:rPr lang="en-US" dirty="0" err="1" smtClean="0"/>
              <a:t>nequidad</a:t>
            </a:r>
            <a:r>
              <a:rPr lang="en-US" dirty="0" smtClean="0"/>
              <a:t> </a:t>
            </a:r>
            <a:r>
              <a:rPr lang="en-US" dirty="0" err="1" smtClean="0"/>
              <a:t>segun</a:t>
            </a:r>
            <a:r>
              <a:rPr lang="en-US" dirty="0" smtClean="0"/>
              <a:t> variables principals</a:t>
            </a:r>
          </a:p>
          <a:p>
            <a:r>
              <a:rPr lang="en-US" dirty="0" err="1" smtClean="0"/>
              <a:t>Determinacion</a:t>
            </a:r>
            <a:r>
              <a:rPr lang="en-US" dirty="0" smtClean="0"/>
              <a:t> de </a:t>
            </a:r>
            <a:r>
              <a:rPr lang="en-US" dirty="0" err="1" smtClean="0"/>
              <a:t>umbrales</a:t>
            </a:r>
            <a:r>
              <a:rPr lang="en-US" dirty="0" smtClean="0"/>
              <a:t> </a:t>
            </a:r>
            <a:r>
              <a:rPr lang="en-US" dirty="0" err="1" smtClean="0"/>
              <a:t>minimos</a:t>
            </a:r>
            <a:r>
              <a:rPr lang="en-US" dirty="0" smtClean="0"/>
              <a:t> de variables </a:t>
            </a:r>
          </a:p>
          <a:p>
            <a:pPr lvl="1"/>
            <a:r>
              <a:rPr lang="en-US" dirty="0" err="1" smtClean="0"/>
              <a:t>Influir</a:t>
            </a:r>
            <a:r>
              <a:rPr lang="en-US" dirty="0" smtClean="0"/>
              <a:t> en </a:t>
            </a:r>
            <a:r>
              <a:rPr lang="en-US" dirty="0" err="1" smtClean="0"/>
              <a:t>politicas</a:t>
            </a:r>
            <a:r>
              <a:rPr lang="en-US" dirty="0" smtClean="0"/>
              <a:t> </a:t>
            </a:r>
            <a:r>
              <a:rPr lang="en-US" dirty="0" err="1" smtClean="0"/>
              <a:t>estructurales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localizacion</a:t>
            </a:r>
            <a:r>
              <a:rPr lang="en-US" dirty="0" smtClean="0"/>
              <a:t>, </a:t>
            </a:r>
            <a:r>
              <a:rPr lang="en-US" dirty="0" err="1" smtClean="0"/>
              <a:t>sexo</a:t>
            </a:r>
            <a:r>
              <a:rPr lang="en-US" dirty="0" smtClean="0"/>
              <a:t>, </a:t>
            </a:r>
            <a:r>
              <a:rPr lang="en-US" dirty="0" err="1" smtClean="0"/>
              <a:t>edad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determinantes</a:t>
            </a:r>
            <a:endParaRPr lang="en-US" dirty="0" smtClean="0"/>
          </a:p>
          <a:p>
            <a:pPr lvl="1"/>
            <a:r>
              <a:rPr lang="en-US" dirty="0" err="1" smtClean="0"/>
              <a:t>Influir</a:t>
            </a:r>
            <a:r>
              <a:rPr lang="en-US" dirty="0" smtClean="0"/>
              <a:t> en </a:t>
            </a:r>
            <a:r>
              <a:rPr lang="en-US" dirty="0" err="1" smtClean="0"/>
              <a:t>servicios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basados</a:t>
            </a:r>
            <a:r>
              <a:rPr lang="en-US" dirty="0" smtClean="0"/>
              <a:t> en la </a:t>
            </a:r>
            <a:r>
              <a:rPr lang="en-US" dirty="0" err="1" smtClean="0"/>
              <a:t>equidad</a:t>
            </a:r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17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Objetivo común : Equidad de la salud</a:t>
            </a:r>
            <a:endParaRPr lang="cs-CZ" alt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Inequidades : Distribuciones </a:t>
            </a:r>
            <a:r>
              <a:rPr lang="es-ES" i="1" u="sng" dirty="0"/>
              <a:t>injustas</a:t>
            </a:r>
            <a:r>
              <a:rPr lang="es-ES" u="sng" dirty="0"/>
              <a:t> </a:t>
            </a:r>
            <a:r>
              <a:rPr lang="es-ES" dirty="0" smtClean="0"/>
              <a:t>de </a:t>
            </a:r>
            <a:r>
              <a:rPr lang="es-ES" dirty="0"/>
              <a:t>la </a:t>
            </a:r>
            <a:r>
              <a:rPr lang="es-ES" dirty="0" smtClean="0"/>
              <a:t>desigualdad</a:t>
            </a:r>
          </a:p>
          <a:p>
            <a:pPr>
              <a:defRPr/>
            </a:pPr>
            <a:r>
              <a:rPr lang="en-US" dirty="0" err="1" smtClean="0"/>
              <a:t>Referencia</a:t>
            </a:r>
            <a:r>
              <a:rPr lang="en-US" dirty="0" smtClean="0"/>
              <a:t> </a:t>
            </a:r>
            <a:r>
              <a:rPr lang="en-US" dirty="0" err="1"/>
              <a:t>Internacional</a:t>
            </a:r>
            <a:r>
              <a:rPr lang="en-US" dirty="0"/>
              <a:t> :</a:t>
            </a:r>
          </a:p>
          <a:p>
            <a:pPr lvl="1">
              <a:defRPr/>
            </a:pPr>
            <a:r>
              <a:rPr lang="en-US" sz="2000" dirty="0" err="1"/>
              <a:t>Mejor</a:t>
            </a:r>
            <a:r>
              <a:rPr lang="en-US" sz="2000" dirty="0"/>
              <a:t> </a:t>
            </a:r>
            <a:r>
              <a:rPr lang="en-US" sz="2000" dirty="0" err="1"/>
              <a:t>salud</a:t>
            </a:r>
            <a:r>
              <a:rPr lang="en-US" sz="2000" dirty="0"/>
              <a:t> possible para </a:t>
            </a:r>
            <a:r>
              <a:rPr lang="en-US" sz="2000" dirty="0" err="1"/>
              <a:t>todos</a:t>
            </a:r>
            <a:r>
              <a:rPr lang="en-US" sz="2000" dirty="0"/>
              <a:t> (OMS 1946)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dirty="0" smtClean="0"/>
              <a:t>Hay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medir</a:t>
            </a:r>
            <a:r>
              <a:rPr lang="en-US" sz="2000" dirty="0"/>
              <a:t> </a:t>
            </a:r>
            <a:r>
              <a:rPr lang="en-US" sz="2000" dirty="0" err="1"/>
              <a:t>desigualdades</a:t>
            </a:r>
            <a:r>
              <a:rPr lang="en-US" sz="2000" dirty="0"/>
              <a:t> y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condicionantes</a:t>
            </a:r>
            <a:r>
              <a:rPr lang="en-US" sz="2000" dirty="0"/>
              <a:t> : CDSS, AMS, Decl. Rio.</a:t>
            </a:r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2" y="3080385"/>
            <a:ext cx="4754483" cy="148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02" y="241935"/>
            <a:ext cx="7198449" cy="661606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8654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s-ES" sz="3600" b="1" dirty="0" smtClean="0"/>
              <a:t>Como </a:t>
            </a:r>
            <a:r>
              <a:rPr lang="en-US" altLang="es-ES" sz="3600" b="1" dirty="0"/>
              <a:t>se ha </a:t>
            </a:r>
            <a:r>
              <a:rPr lang="en-US" altLang="es-ES" sz="3600" b="1" dirty="0" err="1"/>
              <a:t>medido</a:t>
            </a:r>
            <a:r>
              <a:rPr lang="en-US" altLang="es-ES" sz="3600" b="1" dirty="0"/>
              <a:t> </a:t>
            </a:r>
            <a:r>
              <a:rPr lang="en-US" altLang="es-ES" sz="3600" b="1" dirty="0" smtClean="0"/>
              <a:t>la </a:t>
            </a:r>
            <a:r>
              <a:rPr lang="en-US" altLang="es-ES" sz="3600" b="1" dirty="0" err="1" smtClean="0"/>
              <a:t>inequidad</a:t>
            </a:r>
            <a:r>
              <a:rPr lang="en-US" altLang="es-ES" sz="3600" b="1" dirty="0" smtClean="0"/>
              <a:t> en </a:t>
            </a:r>
            <a:r>
              <a:rPr lang="en-US" altLang="es-ES" sz="3600" b="1" dirty="0" err="1" smtClean="0"/>
              <a:t>salud</a:t>
            </a:r>
            <a:r>
              <a:rPr lang="en-US" altLang="es-ES" sz="3600" b="1" dirty="0" smtClean="0"/>
              <a:t> hasta </a:t>
            </a:r>
            <a:r>
              <a:rPr lang="en-US" altLang="es-ES" sz="3600" b="1" dirty="0" err="1"/>
              <a:t>ahora</a:t>
            </a:r>
            <a:r>
              <a:rPr lang="en-US" altLang="es-ES" sz="3600" b="1" dirty="0"/>
              <a:t>?</a:t>
            </a:r>
            <a:endParaRPr lang="es-ES" alt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965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dirty="0" smtClean="0"/>
              <a:t>Pre </a:t>
            </a:r>
            <a:r>
              <a:rPr lang="en-US" sz="3000" dirty="0"/>
              <a:t>CDSS : </a:t>
            </a:r>
            <a:endParaRPr lang="en-US" sz="3000" dirty="0" smtClean="0"/>
          </a:p>
          <a:p>
            <a:pPr lvl="1">
              <a:defRPr/>
            </a:pPr>
            <a:r>
              <a:rPr lang="en-US" sz="1700" dirty="0" smtClean="0"/>
              <a:t>Se </a:t>
            </a:r>
            <a:r>
              <a:rPr lang="en-US" sz="1700" dirty="0"/>
              <a:t>ha </a:t>
            </a:r>
            <a:r>
              <a:rPr lang="en-US" sz="1700" dirty="0" err="1"/>
              <a:t>medido</a:t>
            </a:r>
            <a:r>
              <a:rPr lang="en-US" sz="1700" dirty="0"/>
              <a:t> la “dispersion </a:t>
            </a:r>
            <a:r>
              <a:rPr lang="en-US" sz="1700" dirty="0" err="1"/>
              <a:t>estadistica</a:t>
            </a:r>
            <a:r>
              <a:rPr lang="en-US" sz="1700" dirty="0"/>
              <a:t>”- (Ds)- </a:t>
            </a:r>
            <a:endParaRPr lang="en-US" sz="1700" dirty="0" smtClean="0"/>
          </a:p>
          <a:p>
            <a:pPr lvl="1">
              <a:defRPr/>
            </a:pPr>
            <a:r>
              <a:rPr lang="en-US" sz="1700" dirty="0" smtClean="0"/>
              <a:t>de </a:t>
            </a:r>
            <a:r>
              <a:rPr lang="en-US" sz="1700" dirty="0" err="1"/>
              <a:t>las</a:t>
            </a:r>
            <a:r>
              <a:rPr lang="en-US" sz="1700" dirty="0"/>
              <a:t> </a:t>
            </a:r>
            <a:r>
              <a:rPr lang="en-US" sz="1700" dirty="0" err="1"/>
              <a:t>medidas</a:t>
            </a:r>
            <a:r>
              <a:rPr lang="en-US" sz="1700" dirty="0"/>
              <a:t> </a:t>
            </a:r>
            <a:r>
              <a:rPr lang="en-US" sz="1700" dirty="0" err="1"/>
              <a:t>fisicas</a:t>
            </a:r>
            <a:r>
              <a:rPr lang="en-US" sz="1700" dirty="0"/>
              <a:t> (EV, Mort, </a:t>
            </a:r>
            <a:r>
              <a:rPr lang="en-US" sz="1700" dirty="0" err="1"/>
              <a:t>Morb</a:t>
            </a:r>
            <a:r>
              <a:rPr lang="en-US" sz="1700" dirty="0"/>
              <a:t>) de </a:t>
            </a:r>
            <a:r>
              <a:rPr lang="en-US" sz="1700" dirty="0" err="1"/>
              <a:t>salud</a:t>
            </a:r>
            <a:r>
              <a:rPr lang="en-US" sz="1700" dirty="0"/>
              <a:t>. IMS, IDH </a:t>
            </a:r>
            <a:r>
              <a:rPr lang="en-US" sz="1700" dirty="0" err="1" smtClean="0"/>
              <a:t>ajustado</a:t>
            </a:r>
            <a:r>
              <a:rPr lang="en-US" sz="1700" dirty="0" smtClean="0"/>
              <a:t> a la </a:t>
            </a:r>
            <a:r>
              <a:rPr lang="en-US" sz="1700" dirty="0" err="1" smtClean="0"/>
              <a:t>desigualdad</a:t>
            </a:r>
            <a:r>
              <a:rPr lang="en-US" sz="1700" dirty="0" smtClean="0"/>
              <a:t>.</a:t>
            </a:r>
          </a:p>
          <a:p>
            <a:pPr lvl="1">
              <a:defRPr/>
            </a:pPr>
            <a:r>
              <a:rPr lang="en-US" sz="2100" dirty="0" smtClean="0"/>
              <a:t>(</a:t>
            </a:r>
            <a:r>
              <a:rPr lang="en-US" sz="2100" dirty="0" err="1" smtClean="0"/>
              <a:t>desigualdad</a:t>
            </a:r>
            <a:r>
              <a:rPr lang="en-US" sz="2100" dirty="0" smtClean="0"/>
              <a:t> vs. </a:t>
            </a:r>
            <a:r>
              <a:rPr lang="en-US" sz="2100" dirty="0" err="1" smtClean="0"/>
              <a:t>inequidad</a:t>
            </a:r>
            <a:r>
              <a:rPr lang="en-US" sz="2100" dirty="0" smtClean="0"/>
              <a:t> : </a:t>
            </a:r>
            <a:r>
              <a:rPr lang="en-US" sz="2100" dirty="0" err="1" smtClean="0"/>
              <a:t>niveles</a:t>
            </a:r>
            <a:r>
              <a:rPr lang="en-US" sz="2100" dirty="0" smtClean="0"/>
              <a:t> </a:t>
            </a:r>
            <a:r>
              <a:rPr lang="en-US" sz="2100" dirty="0" err="1" smtClean="0"/>
              <a:t>justos</a:t>
            </a:r>
            <a:r>
              <a:rPr lang="en-US" sz="2100" dirty="0" smtClean="0"/>
              <a:t>)</a:t>
            </a:r>
            <a:endParaRPr lang="en-US" sz="2100" dirty="0"/>
          </a:p>
          <a:p>
            <a:pPr marL="0" indent="0">
              <a:buNone/>
              <a:defRPr/>
            </a:pPr>
            <a:endParaRPr lang="en-US" sz="21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000" dirty="0" smtClean="0"/>
              <a:t>CDSS </a:t>
            </a:r>
            <a:r>
              <a:rPr lang="en-US" sz="3000" dirty="0"/>
              <a:t>: </a:t>
            </a:r>
            <a:endParaRPr lang="en-US" sz="3000" dirty="0" smtClean="0"/>
          </a:p>
          <a:p>
            <a:pPr lvl="1">
              <a:lnSpc>
                <a:spcPct val="80000"/>
              </a:lnSpc>
            </a:pPr>
            <a:r>
              <a:rPr lang="en-GB" altLang="es-ES" sz="2100" dirty="0" smtClean="0"/>
              <a:t>Commission on Social Determinants for Health (SDH) final report, (“closing the gap in a generation”)</a:t>
            </a:r>
            <a:r>
              <a:rPr lang="cs-CZ" altLang="es-ES" sz="2100" dirty="0" smtClean="0"/>
              <a:t> :</a:t>
            </a:r>
            <a:r>
              <a:rPr lang="en-GB" altLang="es-ES" sz="2100" dirty="0" smtClean="0"/>
              <a:t>defines health inequity  “Where systematic differences in health are </a:t>
            </a:r>
            <a:r>
              <a:rPr lang="en-GB" altLang="es-ES" sz="2100" i="1" dirty="0" smtClean="0"/>
              <a:t>judged</a:t>
            </a:r>
            <a:r>
              <a:rPr lang="en-GB" altLang="es-ES" sz="2100" dirty="0" smtClean="0"/>
              <a:t> to be avoidable</a:t>
            </a:r>
            <a:r>
              <a:rPr lang="en-GB" altLang="es-ES" sz="2100" i="1" dirty="0" smtClean="0"/>
              <a:t> by reasonable action</a:t>
            </a:r>
            <a:r>
              <a:rPr lang="en-GB" altLang="es-ES" sz="2100" dirty="0" smtClean="0"/>
              <a:t> they are, quite simply, </a:t>
            </a:r>
            <a:r>
              <a:rPr lang="en-GB" altLang="es-ES" sz="2100" i="1" dirty="0" smtClean="0"/>
              <a:t>unfair</a:t>
            </a:r>
            <a:r>
              <a:rPr lang="en-GB" altLang="es-ES" sz="2100" dirty="0" smtClean="0"/>
              <a:t>. </a:t>
            </a:r>
            <a:endParaRPr lang="cs-CZ" altLang="es-ES" sz="2100" dirty="0" smtClean="0"/>
          </a:p>
          <a:p>
            <a:pPr lvl="1">
              <a:lnSpc>
                <a:spcPct val="80000"/>
              </a:lnSpc>
            </a:pPr>
            <a:r>
              <a:rPr lang="en-US" altLang="es-ES" sz="2100" dirty="0" smtClean="0"/>
              <a:t>(p 184, recommendation 3):  “further research into ways to measure global inequity and its determinants is needed. </a:t>
            </a:r>
            <a:r>
              <a:rPr lang="en-US" altLang="es-ES" sz="2100" u="sng" dirty="0" smtClean="0"/>
              <a:t>It is important to develop targets globally for reduction of health inequities between and within countries, with regular monitoring of progress</a:t>
            </a:r>
            <a:r>
              <a:rPr lang="en-US" altLang="es-ES" sz="2100" dirty="0" smtClean="0"/>
              <a:t>”. </a:t>
            </a:r>
            <a:endParaRPr lang="cs-CZ" altLang="es-ES" sz="2100" dirty="0" smtClean="0"/>
          </a:p>
          <a:p>
            <a:pPr>
              <a:defRPr/>
            </a:pPr>
            <a:endParaRPr lang="en-US" sz="2100" dirty="0" smtClean="0"/>
          </a:p>
          <a:p>
            <a:pPr>
              <a:defRPr/>
            </a:pPr>
            <a:r>
              <a:rPr lang="en-US" sz="3000" dirty="0" smtClean="0"/>
              <a:t>Post CDDS : OMS-Equity monitor : se </a:t>
            </a:r>
            <a:r>
              <a:rPr lang="en-US" sz="3000" dirty="0" err="1"/>
              <a:t>han</a:t>
            </a:r>
            <a:r>
              <a:rPr lang="en-US" sz="3000" dirty="0"/>
              <a:t> </a:t>
            </a:r>
            <a:r>
              <a:rPr lang="en-US" sz="3000" dirty="0" err="1"/>
              <a:t>medido</a:t>
            </a:r>
            <a:r>
              <a:rPr lang="en-US" sz="3000" dirty="0"/>
              <a:t> </a:t>
            </a:r>
            <a:endParaRPr lang="en-US" sz="3000" dirty="0" smtClean="0"/>
          </a:p>
          <a:p>
            <a:pPr lvl="1">
              <a:defRPr/>
            </a:pPr>
            <a:r>
              <a:rPr lang="en-US" sz="2100" dirty="0" smtClean="0"/>
              <a:t>(</a:t>
            </a:r>
            <a:r>
              <a:rPr lang="en-US" sz="2100" dirty="0"/>
              <a:t>en </a:t>
            </a:r>
            <a:r>
              <a:rPr lang="en-US" sz="2100" i="1" dirty="0"/>
              <a:t>78</a:t>
            </a:r>
            <a:r>
              <a:rPr lang="en-US" sz="2100" dirty="0"/>
              <a:t> </a:t>
            </a:r>
            <a:r>
              <a:rPr lang="en-US" sz="2100" dirty="0" err="1"/>
              <a:t>paises</a:t>
            </a:r>
            <a:r>
              <a:rPr lang="en-US" sz="2100" dirty="0"/>
              <a:t>) </a:t>
            </a:r>
            <a:r>
              <a:rPr lang="en-US" sz="2100" i="1" dirty="0" err="1"/>
              <a:t>Fiabilidad</a:t>
            </a:r>
            <a:r>
              <a:rPr lang="en-US" sz="2100" dirty="0"/>
              <a:t> </a:t>
            </a:r>
            <a:r>
              <a:rPr lang="en-US" sz="2100" dirty="0" err="1"/>
              <a:t>cuestionable</a:t>
            </a:r>
            <a:r>
              <a:rPr lang="en-US" sz="2100" dirty="0" smtClean="0"/>
              <a:t>.</a:t>
            </a:r>
          </a:p>
          <a:p>
            <a:pPr lvl="1">
              <a:defRPr/>
            </a:pPr>
            <a:r>
              <a:rPr lang="en-US" sz="2100" dirty="0" err="1" smtClean="0"/>
              <a:t>como</a:t>
            </a:r>
            <a:r>
              <a:rPr lang="en-US" sz="2100" dirty="0" smtClean="0"/>
              <a:t> </a:t>
            </a:r>
            <a:r>
              <a:rPr lang="en-US" sz="2100" dirty="0" err="1"/>
              <a:t>razones</a:t>
            </a:r>
            <a:r>
              <a:rPr lang="en-US" sz="2100" dirty="0"/>
              <a:t> </a:t>
            </a:r>
            <a:endParaRPr lang="en-US" sz="2100" dirty="0" smtClean="0"/>
          </a:p>
          <a:p>
            <a:pPr lvl="1">
              <a:defRPr/>
            </a:pPr>
            <a:r>
              <a:rPr lang="en-US" sz="2100" dirty="0" smtClean="0"/>
              <a:t>de </a:t>
            </a:r>
            <a:r>
              <a:rPr lang="en-US" sz="2100" i="1" dirty="0" err="1"/>
              <a:t>medidas</a:t>
            </a:r>
            <a:r>
              <a:rPr lang="en-US" sz="2100" i="1" dirty="0"/>
              <a:t> </a:t>
            </a:r>
            <a:r>
              <a:rPr lang="en-US" sz="2100" dirty="0" smtClean="0"/>
              <a:t>de </a:t>
            </a:r>
            <a:r>
              <a:rPr lang="en-US" sz="2100" dirty="0" err="1"/>
              <a:t>salud</a:t>
            </a:r>
            <a:r>
              <a:rPr lang="en-US" sz="2100" dirty="0"/>
              <a:t> de </a:t>
            </a:r>
            <a:r>
              <a:rPr lang="en-US" sz="2100" i="1" dirty="0"/>
              <a:t>parte de la </a:t>
            </a:r>
            <a:r>
              <a:rPr lang="en-US" sz="2100" i="1" dirty="0" err="1"/>
              <a:t>poblacion</a:t>
            </a:r>
            <a:r>
              <a:rPr lang="en-US" sz="2100" i="1" dirty="0"/>
              <a:t> </a:t>
            </a:r>
            <a:r>
              <a:rPr lang="en-US" sz="2100" dirty="0"/>
              <a:t>(mort. </a:t>
            </a:r>
            <a:r>
              <a:rPr lang="en-US" sz="2100" dirty="0" err="1"/>
              <a:t>Infantil</a:t>
            </a:r>
            <a:r>
              <a:rPr lang="en-US" sz="2100" dirty="0"/>
              <a:t>) y </a:t>
            </a:r>
            <a:r>
              <a:rPr lang="en-US" sz="2100" i="1" dirty="0" err="1" smtClean="0"/>
              <a:t>cobertura</a:t>
            </a:r>
            <a:r>
              <a:rPr lang="en-US" sz="2100" i="1" dirty="0" smtClean="0"/>
              <a:t> </a:t>
            </a:r>
            <a:r>
              <a:rPr lang="en-US" sz="2100" i="1" dirty="0"/>
              <a:t>de </a:t>
            </a:r>
            <a:r>
              <a:rPr lang="en-US" sz="2100" i="1" dirty="0" err="1"/>
              <a:t>algunos</a:t>
            </a:r>
            <a:r>
              <a:rPr lang="en-US" sz="2100" i="1" dirty="0"/>
              <a:t> SS </a:t>
            </a:r>
            <a:r>
              <a:rPr lang="en-US" sz="2100" dirty="0"/>
              <a:t>(</a:t>
            </a:r>
            <a:r>
              <a:rPr lang="en-US" sz="2100" dirty="0" err="1"/>
              <a:t>partos</a:t>
            </a:r>
            <a:r>
              <a:rPr lang="en-US" sz="2100" dirty="0"/>
              <a:t>, </a:t>
            </a:r>
            <a:r>
              <a:rPr lang="en-US" sz="2100" dirty="0" err="1"/>
              <a:t>vacnacion</a:t>
            </a:r>
            <a:r>
              <a:rPr lang="en-US" sz="2100" dirty="0"/>
              <a:t>) </a:t>
            </a:r>
            <a:endParaRPr lang="en-US" sz="2100" dirty="0" smtClean="0"/>
          </a:p>
          <a:p>
            <a:pPr lvl="1">
              <a:defRPr/>
            </a:pPr>
            <a:r>
              <a:rPr lang="en-US" sz="2100" dirty="0" err="1" smtClean="0"/>
              <a:t>segun</a:t>
            </a:r>
            <a:r>
              <a:rPr lang="en-US" sz="2100" dirty="0" smtClean="0"/>
              <a:t> </a:t>
            </a:r>
            <a:r>
              <a:rPr lang="en-US" sz="2100" i="1" dirty="0" err="1"/>
              <a:t>algunas</a:t>
            </a:r>
            <a:r>
              <a:rPr lang="en-US" sz="2100" i="1" dirty="0"/>
              <a:t> variables</a:t>
            </a:r>
            <a:r>
              <a:rPr lang="en-US" sz="2100" dirty="0"/>
              <a:t> (quintiles </a:t>
            </a:r>
            <a:r>
              <a:rPr lang="en-US" sz="2100" dirty="0" err="1"/>
              <a:t>economicos</a:t>
            </a:r>
            <a:r>
              <a:rPr lang="en-US" sz="2100" dirty="0"/>
              <a:t>, </a:t>
            </a:r>
            <a:r>
              <a:rPr lang="en-US" sz="2100" dirty="0" err="1"/>
              <a:t>niveles</a:t>
            </a:r>
            <a:r>
              <a:rPr lang="en-US" sz="2100" dirty="0"/>
              <a:t> de </a:t>
            </a:r>
            <a:r>
              <a:rPr lang="en-US" sz="2100" dirty="0" err="1"/>
              <a:t>educacion</a:t>
            </a:r>
            <a:r>
              <a:rPr lang="en-US" sz="2100" dirty="0"/>
              <a:t>, </a:t>
            </a:r>
            <a:r>
              <a:rPr lang="en-US" sz="2100" dirty="0" err="1"/>
              <a:t>urbano</a:t>
            </a:r>
            <a:r>
              <a:rPr lang="en-US" sz="2100" dirty="0"/>
              <a:t>/rural). </a:t>
            </a:r>
            <a:endParaRPr lang="en-US" sz="2100" dirty="0" smtClean="0"/>
          </a:p>
          <a:p>
            <a:pPr marL="457200" lvl="1" indent="0">
              <a:buNone/>
              <a:defRPr/>
            </a:pPr>
            <a:endParaRPr lang="es-E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1088533"/>
            <a:ext cx="3424551" cy="22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6599" y="1041400"/>
          <a:ext cx="11023601" cy="506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989"/>
                <a:gridCol w="4133212"/>
                <a:gridCol w="4978400"/>
              </a:tblGrid>
              <a:tr h="59132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Desigualdad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Inequidad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47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Concepto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Diferencias.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Diferencias injustas.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805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Medición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Diferencias o razones entre poblaciones según variables condicionantes de las desigualdades.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Variable condicionante, mejor nivel posible, estimación de carga de inequidad.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(ver método mas abajo)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5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Implicaciones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Atender a las variables más condicionantes. Objetivos subjetivos, no medibles, no comparables.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Define objetivo de salud objetivo, cuantificable y comparable, define umbrales mínimos necesarios y posibilidad de incidir en políticas estructurales.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32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Efecto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 smtClean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Mitigador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rgbClr val="000000"/>
                        </a:solidFill>
                        <a:latin typeface="Noteworthy"/>
                        <a:ea typeface="Times New Roman"/>
                        <a:cs typeface="Segoe UI"/>
                      </a:endParaRPr>
                    </a:p>
                    <a:p>
                      <a:pPr marL="0" marR="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Noteworthy"/>
                          <a:ea typeface="Times New Roman"/>
                          <a:cs typeface="Segoe UI"/>
                        </a:rPr>
                        <a:t>Transformador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s-ES" sz="3600" dirty="0" err="1" smtClean="0"/>
              <a:t>Estimaciones</a:t>
            </a:r>
            <a:r>
              <a:rPr lang="en-US" altLang="es-ES" sz="3600" dirty="0" smtClean="0"/>
              <a:t> </a:t>
            </a:r>
            <a:r>
              <a:rPr lang="en-US" altLang="es-ES" sz="3600" dirty="0"/>
              <a:t>de </a:t>
            </a:r>
            <a:r>
              <a:rPr lang="en-US" altLang="es-ES" sz="3600" dirty="0" err="1"/>
              <a:t>inequidad</a:t>
            </a:r>
            <a:r>
              <a:rPr lang="en-US" altLang="es-ES" sz="3600" dirty="0"/>
              <a:t> global en </a:t>
            </a:r>
            <a:r>
              <a:rPr lang="en-US" altLang="es-ES" sz="3600" dirty="0" err="1" smtClean="0"/>
              <a:t>salud</a:t>
            </a:r>
            <a:r>
              <a:rPr lang="en-US" altLang="es-ES" sz="3600" dirty="0" smtClean="0"/>
              <a:t> : 7 </a:t>
            </a:r>
            <a:r>
              <a:rPr lang="en-US" altLang="es-ES" sz="3600" dirty="0" err="1" smtClean="0"/>
              <a:t>pasos</a:t>
            </a:r>
            <a:endParaRPr lang="cs-CZ" altLang="es-E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smtClean="0"/>
              <a:t>Variable (evitable) mas </a:t>
            </a:r>
            <a:r>
              <a:rPr lang="en-US" dirty="0" err="1" smtClean="0"/>
              <a:t>influyente</a:t>
            </a:r>
            <a:r>
              <a:rPr lang="en-US" dirty="0" smtClean="0"/>
              <a:t> en la </a:t>
            </a:r>
            <a:r>
              <a:rPr lang="en-US" dirty="0" err="1" smtClean="0"/>
              <a:t>salud</a:t>
            </a:r>
            <a:endParaRPr lang="en-US" dirty="0" smtClean="0"/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err="1"/>
              <a:t>S</a:t>
            </a:r>
            <a:r>
              <a:rPr lang="en-US" dirty="0" err="1" smtClean="0"/>
              <a:t>alud</a:t>
            </a:r>
            <a:r>
              <a:rPr lang="en-US" dirty="0" smtClean="0"/>
              <a:t> de la </a:t>
            </a:r>
            <a:r>
              <a:rPr lang="en-US" dirty="0" err="1" smtClean="0"/>
              <a:t>muestra</a:t>
            </a:r>
            <a:r>
              <a:rPr lang="en-US" dirty="0" smtClean="0"/>
              <a:t> representative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disfruta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condiciones</a:t>
            </a:r>
            <a:endParaRPr lang="en-US" dirty="0" smtClean="0"/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err="1" smtClean="0"/>
              <a:t>Factibilidad</a:t>
            </a:r>
            <a:r>
              <a:rPr lang="en-US" dirty="0" smtClean="0"/>
              <a:t> :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replicables</a:t>
            </a:r>
            <a:r>
              <a:rPr lang="en-US" dirty="0" smtClean="0"/>
              <a:t> (</a:t>
            </a:r>
            <a:r>
              <a:rPr lang="en-US" dirty="0" err="1" smtClean="0"/>
              <a:t>eficientes</a:t>
            </a:r>
            <a:r>
              <a:rPr lang="en-US" dirty="0" smtClean="0"/>
              <a:t>)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err="1" smtClean="0"/>
              <a:t>Sostenibilidad</a:t>
            </a:r>
            <a:r>
              <a:rPr lang="en-US" dirty="0" smtClean="0"/>
              <a:t> :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sostenibles</a:t>
            </a:r>
            <a:endParaRPr lang="en-US" dirty="0" smtClean="0"/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err="1" smtClean="0"/>
              <a:t>Ajuste</a:t>
            </a:r>
            <a:r>
              <a:rPr lang="en-US" dirty="0" smtClean="0"/>
              <a:t> de </a:t>
            </a:r>
            <a:r>
              <a:rPr lang="en-US" dirty="0" err="1" smtClean="0"/>
              <a:t>tasas</a:t>
            </a:r>
            <a:r>
              <a:rPr lang="en-US" dirty="0" smtClean="0"/>
              <a:t> 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err="1" smtClean="0"/>
              <a:t>Definicion</a:t>
            </a:r>
            <a:r>
              <a:rPr lang="en-US" dirty="0" smtClean="0"/>
              <a:t> de </a:t>
            </a:r>
            <a:r>
              <a:rPr lang="en-US" dirty="0" err="1" smtClean="0"/>
              <a:t>carga</a:t>
            </a:r>
            <a:r>
              <a:rPr lang="en-US" dirty="0" smtClean="0"/>
              <a:t> de </a:t>
            </a:r>
            <a:r>
              <a:rPr lang="en-US" dirty="0" err="1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equidad</a:t>
            </a:r>
            <a:endParaRPr lang="en-US" dirty="0" smtClean="0"/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dirty="0" err="1" smtClean="0"/>
              <a:t>Distribucion</a:t>
            </a:r>
            <a:r>
              <a:rPr lang="en-US" dirty="0" smtClean="0"/>
              <a:t> y </a:t>
            </a:r>
            <a:r>
              <a:rPr lang="en-US" dirty="0" err="1" smtClean="0"/>
              <a:t>tendencia</a:t>
            </a:r>
            <a:endParaRPr lang="en-US" dirty="0" smtClean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5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s-ES" sz="2800" dirty="0" smtClean="0"/>
              <a:t>A : variable mas </a:t>
            </a:r>
            <a:r>
              <a:rPr lang="en-GB" altLang="es-ES" sz="2800" dirty="0" err="1" smtClean="0"/>
              <a:t>influyente</a:t>
            </a:r>
            <a:r>
              <a:rPr lang="en-GB" altLang="es-ES" sz="2800" dirty="0" smtClean="0"/>
              <a:t> : </a:t>
            </a:r>
            <a:r>
              <a:rPr lang="en-GB" altLang="es-ES" sz="2800" dirty="0" err="1" smtClean="0"/>
              <a:t>recursos</a:t>
            </a:r>
            <a:r>
              <a:rPr lang="en-GB" altLang="es-ES" sz="2800" dirty="0" smtClean="0"/>
              <a:t> </a:t>
            </a:r>
            <a:r>
              <a:rPr lang="en-GB" altLang="es-ES" sz="2800" dirty="0" err="1"/>
              <a:t>economicos</a:t>
            </a:r>
            <a:endParaRPr lang="cs-CZ" altLang="es-ES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0717" y="1489131"/>
            <a:ext cx="5565228" cy="46751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Efecto</a:t>
            </a:r>
            <a:r>
              <a:rPr lang="en-US" sz="2400" dirty="0"/>
              <a:t> multivariable : la </a:t>
            </a:r>
            <a:r>
              <a:rPr lang="en-US" sz="2400" dirty="0" err="1"/>
              <a:t>capacidad</a:t>
            </a:r>
            <a:r>
              <a:rPr lang="en-US" sz="2400" dirty="0"/>
              <a:t> </a:t>
            </a:r>
            <a:r>
              <a:rPr lang="en-US" sz="2400" dirty="0" err="1"/>
              <a:t>economica</a:t>
            </a:r>
            <a:r>
              <a:rPr lang="en-US" sz="2400" dirty="0"/>
              <a:t> individual </a:t>
            </a:r>
            <a:r>
              <a:rPr lang="en-US" sz="2400" dirty="0" err="1"/>
              <a:t>influye</a:t>
            </a:r>
            <a:r>
              <a:rPr lang="en-US" sz="2400" dirty="0"/>
              <a:t> en :</a:t>
            </a:r>
            <a:r>
              <a:rPr lang="en-US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err="1"/>
              <a:t>Empoderamiento</a:t>
            </a:r>
            <a:r>
              <a:rPr lang="en-US" sz="1400" dirty="0"/>
              <a:t> para </a:t>
            </a:r>
            <a:r>
              <a:rPr lang="en-US" sz="1400" dirty="0" err="1"/>
              <a:t>ejercicio</a:t>
            </a:r>
            <a:r>
              <a:rPr lang="en-US" sz="1400" dirty="0"/>
              <a:t> y </a:t>
            </a:r>
            <a:r>
              <a:rPr lang="en-US" sz="1400" dirty="0" err="1"/>
              <a:t>demanda</a:t>
            </a:r>
            <a:r>
              <a:rPr lang="en-US" sz="1400" dirty="0"/>
              <a:t>  de </a:t>
            </a:r>
            <a:r>
              <a:rPr lang="en-US" sz="1400" dirty="0" err="1"/>
              <a:t>derechos</a:t>
            </a:r>
            <a:r>
              <a:rPr lang="en-US" sz="1400" dirty="0"/>
              <a:t> </a:t>
            </a:r>
            <a:r>
              <a:rPr lang="en-US" sz="1400" dirty="0" err="1"/>
              <a:t>civiles</a:t>
            </a:r>
            <a:r>
              <a:rPr lang="en-US" sz="1400" dirty="0"/>
              <a:t> y </a:t>
            </a:r>
            <a:r>
              <a:rPr lang="en-US" sz="1400" dirty="0" err="1"/>
              <a:t>sociales</a:t>
            </a:r>
            <a:endParaRPr lang="en-US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err="1"/>
              <a:t>Acceso</a:t>
            </a:r>
            <a:r>
              <a:rPr lang="en-US" sz="1400" dirty="0"/>
              <a:t> a </a:t>
            </a:r>
            <a:r>
              <a:rPr lang="en-US" sz="1400" dirty="0" err="1"/>
              <a:t>oportunidades</a:t>
            </a:r>
            <a:r>
              <a:rPr lang="en-US" sz="1400" dirty="0"/>
              <a:t> de </a:t>
            </a:r>
            <a:r>
              <a:rPr lang="en-US" sz="1400" dirty="0" err="1"/>
              <a:t>educacion</a:t>
            </a:r>
            <a:r>
              <a:rPr lang="en-US" sz="1400" dirty="0"/>
              <a:t>, </a:t>
            </a:r>
            <a:r>
              <a:rPr lang="en-US" sz="1400" dirty="0" err="1"/>
              <a:t>informacion</a:t>
            </a:r>
            <a:r>
              <a:rPr lang="en-US" sz="1400" dirty="0"/>
              <a:t> y </a:t>
            </a:r>
            <a:r>
              <a:rPr lang="en-US" sz="1400" dirty="0" err="1"/>
              <a:t>conocimiento</a:t>
            </a:r>
            <a:r>
              <a:rPr lang="en-US" sz="1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Saisfaccion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necesidades</a:t>
            </a:r>
            <a:r>
              <a:rPr lang="en-US" sz="1400" dirty="0"/>
              <a:t> de </a:t>
            </a:r>
            <a:r>
              <a:rPr lang="en-US" sz="1400" dirty="0" err="1"/>
              <a:t>salud</a:t>
            </a:r>
            <a:r>
              <a:rPr lang="en-US" sz="1400" dirty="0"/>
              <a:t> (</a:t>
            </a:r>
            <a:r>
              <a:rPr lang="en-US" sz="1400" dirty="0" err="1"/>
              <a:t>agua</a:t>
            </a:r>
            <a:r>
              <a:rPr lang="en-US" sz="1400" dirty="0"/>
              <a:t>, </a:t>
            </a:r>
            <a:r>
              <a:rPr lang="en-US" sz="1400" dirty="0" err="1"/>
              <a:t>alimentacion</a:t>
            </a:r>
            <a:r>
              <a:rPr lang="en-US" sz="1400" dirty="0"/>
              <a:t>) y </a:t>
            </a:r>
            <a:r>
              <a:rPr lang="en-US" sz="1400" dirty="0" err="1"/>
              <a:t>proteccion</a:t>
            </a:r>
            <a:r>
              <a:rPr lang="en-US" sz="1400" dirty="0"/>
              <a:t> de </a:t>
            </a:r>
            <a:r>
              <a:rPr lang="en-US" sz="1400" dirty="0" err="1"/>
              <a:t>riesgos</a:t>
            </a:r>
            <a:r>
              <a:rPr lang="en-US" sz="1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err="1"/>
              <a:t>Acceso</a:t>
            </a:r>
            <a:r>
              <a:rPr lang="en-US" sz="1400" dirty="0"/>
              <a:t> a </a:t>
            </a:r>
            <a:r>
              <a:rPr lang="en-US" sz="1400" dirty="0" err="1"/>
              <a:t>servicios</a:t>
            </a:r>
            <a:r>
              <a:rPr lang="en-US" sz="1400" dirty="0"/>
              <a:t> de </a:t>
            </a:r>
            <a:r>
              <a:rPr lang="en-US" sz="1400" dirty="0" err="1"/>
              <a:t>salud</a:t>
            </a:r>
            <a:endParaRPr lang="en-US" sz="14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1400" dirty="0"/>
          </a:p>
          <a:p>
            <a:pPr indent="-285750">
              <a:lnSpc>
                <a:spcPct val="80000"/>
              </a:lnSpc>
              <a:defRPr/>
            </a:pPr>
            <a:r>
              <a:rPr lang="en-US" sz="2000" dirty="0"/>
              <a:t>Para </a:t>
            </a:r>
            <a:r>
              <a:rPr lang="en-US" sz="2000" dirty="0" err="1"/>
              <a:t>todos</a:t>
            </a:r>
            <a:r>
              <a:rPr lang="en-US" sz="2000" dirty="0"/>
              <a:t> los </a:t>
            </a:r>
            <a:r>
              <a:rPr lang="en-US" sz="2000" dirty="0" err="1"/>
              <a:t>paises</a:t>
            </a:r>
            <a:r>
              <a:rPr lang="en-US" sz="2000" dirty="0"/>
              <a:t> la </a:t>
            </a:r>
            <a:r>
              <a:rPr lang="en-US" sz="2000" dirty="0" err="1"/>
              <a:t>correlacion</a:t>
            </a:r>
            <a:r>
              <a:rPr lang="en-US" sz="2000" dirty="0"/>
              <a:t> entre RPC y </a:t>
            </a:r>
            <a:r>
              <a:rPr lang="en-US" sz="2000" dirty="0" err="1"/>
              <a:t>esperanza</a:t>
            </a:r>
            <a:r>
              <a:rPr lang="en-US" sz="2000" dirty="0"/>
              <a:t> de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fuerte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regression </a:t>
            </a:r>
            <a:r>
              <a:rPr lang="en-US" sz="2000" dirty="0" err="1"/>
              <a:t>logaritmica</a:t>
            </a:r>
            <a:r>
              <a:rPr lang="en-US" sz="2000" dirty="0"/>
              <a:t> (R2=0,7).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correlacion</a:t>
            </a:r>
            <a:r>
              <a:rPr lang="en-US" sz="1600" dirty="0"/>
              <a:t> </a:t>
            </a:r>
            <a:r>
              <a:rPr lang="en-US" sz="1600" dirty="0" err="1"/>
              <a:t>aumenta</a:t>
            </a:r>
            <a:r>
              <a:rPr lang="en-US" sz="1600" dirty="0"/>
              <a:t> al </a:t>
            </a:r>
            <a:r>
              <a:rPr lang="en-US" sz="1600" dirty="0" err="1"/>
              <a:t>excluir</a:t>
            </a:r>
            <a:r>
              <a:rPr lang="en-US" sz="1600" dirty="0"/>
              <a:t> </a:t>
            </a:r>
            <a:r>
              <a:rPr lang="en-US" sz="1600" dirty="0" err="1"/>
              <a:t>paises</a:t>
            </a:r>
            <a:r>
              <a:rPr lang="en-US" sz="1600" dirty="0"/>
              <a:t> de </a:t>
            </a:r>
            <a:r>
              <a:rPr lang="en-US" sz="1600" dirty="0" err="1"/>
              <a:t>alta</a:t>
            </a:r>
            <a:r>
              <a:rPr lang="en-US" sz="1600" dirty="0"/>
              <a:t> </a:t>
            </a:r>
            <a:r>
              <a:rPr lang="en-US" sz="1600" dirty="0" err="1"/>
              <a:t>prevalencia</a:t>
            </a:r>
            <a:r>
              <a:rPr lang="en-US" sz="1600" dirty="0"/>
              <a:t> de VIH.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err="1"/>
              <a:t>Es</a:t>
            </a:r>
            <a:r>
              <a:rPr lang="en-US" sz="1400" dirty="0"/>
              <a:t> mas </a:t>
            </a:r>
            <a:r>
              <a:rPr lang="en-US" sz="1400" dirty="0" err="1"/>
              <a:t>alta</a:t>
            </a:r>
            <a:r>
              <a:rPr lang="en-US" sz="1400" dirty="0"/>
              <a:t> en hombres </a:t>
            </a:r>
            <a:r>
              <a:rPr lang="en-US" sz="1400" dirty="0" err="1"/>
              <a:t>que</a:t>
            </a:r>
            <a:r>
              <a:rPr lang="en-US" sz="1400" dirty="0"/>
              <a:t> en </a:t>
            </a:r>
            <a:r>
              <a:rPr lang="en-US" sz="1400" dirty="0" err="1"/>
              <a:t>mujeres</a:t>
            </a:r>
            <a:r>
              <a:rPr lang="en-US" sz="1400" dirty="0"/>
              <a:t> y en </a:t>
            </a:r>
            <a:r>
              <a:rPr lang="en-US" sz="1400" dirty="0" err="1"/>
              <a:t>esperanza</a:t>
            </a:r>
            <a:r>
              <a:rPr lang="en-US" sz="1400" dirty="0"/>
              <a:t> de </a:t>
            </a:r>
            <a:r>
              <a:rPr lang="en-US" sz="1400" dirty="0" err="1"/>
              <a:t>vida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en </a:t>
            </a:r>
            <a:r>
              <a:rPr lang="en-US" sz="1400" dirty="0" err="1"/>
              <a:t>mortalidad</a:t>
            </a:r>
            <a:r>
              <a:rPr lang="en-US" sz="1400" dirty="0"/>
              <a:t> </a:t>
            </a:r>
            <a:r>
              <a:rPr lang="en-US" sz="1400" dirty="0" err="1"/>
              <a:t>infantil</a:t>
            </a:r>
            <a:r>
              <a:rPr lang="en-US" sz="1400" dirty="0"/>
              <a:t>.</a:t>
            </a:r>
            <a:endParaRPr lang="en-US" sz="1800" dirty="0"/>
          </a:p>
          <a:p>
            <a:pPr lvl="1" eaLnBrk="1" hangingPunct="1">
              <a:lnSpc>
                <a:spcPct val="80000"/>
              </a:lnSpc>
              <a:defRPr/>
            </a:pPr>
            <a:endParaRPr lang="cs-CZ" sz="11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100" dirty="0"/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68413"/>
            <a:ext cx="4946854" cy="34612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461" name="Object 386"/>
          <p:cNvGraphicFramePr>
            <a:graphicFrameLocks noChangeAspect="1"/>
          </p:cNvGraphicFramePr>
          <p:nvPr>
            <p:extLst/>
          </p:nvPr>
        </p:nvGraphicFramePr>
        <p:xfrm>
          <a:off x="6172200" y="5044529"/>
          <a:ext cx="5326122" cy="93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5" imgW="5910809" imgH="771868" progId="Word.Document.8">
                  <p:embed/>
                </p:oleObj>
              </mc:Choice>
              <mc:Fallback>
                <p:oleObj name="Document" r:id="rId5" imgW="5910809" imgH="77186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044529"/>
                        <a:ext cx="5326122" cy="9306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7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sz="2400" dirty="0" smtClean="0"/>
              <a:t>B- </a:t>
            </a:r>
            <a:r>
              <a:rPr lang="en-US" altLang="es-ES" sz="2400" dirty="0" err="1" smtClean="0"/>
              <a:t>Mejores</a:t>
            </a:r>
            <a:r>
              <a:rPr lang="en-US" altLang="es-ES" sz="2400" dirty="0" smtClean="0"/>
              <a:t> </a:t>
            </a:r>
            <a:r>
              <a:rPr lang="en-US" altLang="es-ES" sz="2400" dirty="0" err="1"/>
              <a:t>niveles</a:t>
            </a:r>
            <a:r>
              <a:rPr lang="en-US" altLang="es-ES" sz="2400" dirty="0"/>
              <a:t> de </a:t>
            </a:r>
            <a:r>
              <a:rPr lang="en-US" altLang="es-ES" sz="2400" dirty="0" err="1"/>
              <a:t>salud</a:t>
            </a:r>
            <a:r>
              <a:rPr lang="en-US" altLang="es-ES" sz="2400" dirty="0"/>
              <a:t> </a:t>
            </a:r>
            <a:r>
              <a:rPr lang="en-US" altLang="es-ES" sz="2400" dirty="0" err="1"/>
              <a:t>segun</a:t>
            </a:r>
            <a:r>
              <a:rPr lang="en-US" altLang="es-ES" sz="2400" dirty="0"/>
              <a:t> la variable de mayor </a:t>
            </a:r>
            <a:r>
              <a:rPr lang="en-US" altLang="es-ES" sz="2400" dirty="0" err="1"/>
              <a:t>influencia</a:t>
            </a:r>
            <a:r>
              <a:rPr lang="en-US" altLang="es-ES" sz="2400" dirty="0"/>
              <a:t> en </a:t>
            </a:r>
            <a:r>
              <a:rPr lang="en-US" altLang="es-ES" sz="2400" dirty="0" err="1"/>
              <a:t>niveles</a:t>
            </a:r>
            <a:r>
              <a:rPr lang="en-US" altLang="es-ES" sz="2400" dirty="0"/>
              <a:t> de </a:t>
            </a:r>
            <a:r>
              <a:rPr lang="en-US" altLang="es-ES" sz="2400" dirty="0" err="1"/>
              <a:t>salud</a:t>
            </a:r>
            <a:r>
              <a:rPr lang="en-US" altLang="es-ES" sz="2400" dirty="0"/>
              <a:t> (medias </a:t>
            </a:r>
            <a:r>
              <a:rPr lang="en-US" altLang="es-ES" sz="2400" dirty="0" err="1"/>
              <a:t>nacionales</a:t>
            </a:r>
            <a:r>
              <a:rPr lang="en-US" altLang="es-ES" sz="2400" dirty="0"/>
              <a:t>) : RPC</a:t>
            </a:r>
            <a:br>
              <a:rPr lang="en-US" altLang="es-ES" sz="2400" dirty="0"/>
            </a:br>
            <a:endParaRPr lang="cs-CZ" altLang="es-ES" sz="2400" dirty="0"/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495551" y="4670426"/>
            <a:ext cx="7726363" cy="1711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s-ES" sz="1400"/>
              <a:t>Teniendo en cuenta que la variable mas condicionante de los niveles medios nacionales de salud (medidos en esperanza de via y esperanza de vida saludable) son los recursos economicos (medidos por la renta per capita) y que una muestra representative de los paises con altos recursos (diversidad genetica, cultural, geografica) la constituyen los paises de ingresos altos,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s-ES" sz="1400"/>
          </a:p>
          <a:p>
            <a:pPr eaLnBrk="1" hangingPunct="1">
              <a:lnSpc>
                <a:spcPct val="80000"/>
              </a:lnSpc>
            </a:pPr>
            <a:r>
              <a:rPr lang="en-US" altLang="es-ES" sz="1400"/>
              <a:t>El limite inferior de este interval de confianza se puede considerer como EL STANDARD MINIMO DE LA MEJOR SALUD : </a:t>
            </a:r>
            <a:r>
              <a:rPr lang="en-US" altLang="es-ES" sz="1400" b="1"/>
              <a:t>68,76 anyos de esperanza de vida , de los cuales 59,31 serian anyos de vida saludables </a:t>
            </a:r>
            <a:r>
              <a:rPr lang="en-US" altLang="es-ES" sz="1400"/>
              <a:t>(66,66 y 61,10 para mujeres, y 65,19 y 56,87 para hombres).</a:t>
            </a:r>
            <a:endParaRPr lang="cs-CZ" altLang="es-ES" sz="1400"/>
          </a:p>
        </p:txBody>
      </p:sp>
      <p:pic>
        <p:nvPicPr>
          <p:cNvPr id="22532" name="Chart 1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196975"/>
            <a:ext cx="7848600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933"/>
          <p:cNvSpPr>
            <a:spLocks noGrp="1" noChangeArrowheads="1"/>
          </p:cNvSpPr>
          <p:nvPr>
            <p:ph type="title"/>
          </p:nvPr>
        </p:nvSpPr>
        <p:spPr>
          <a:xfrm>
            <a:off x="419100" y="274639"/>
            <a:ext cx="97917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ES" sz="2800" dirty="0" smtClean="0"/>
              <a:t>B- </a:t>
            </a:r>
            <a:r>
              <a:rPr lang="en-US" altLang="es-ES" sz="2800" dirty="0" err="1" smtClean="0"/>
              <a:t>Umbrales</a:t>
            </a:r>
            <a:r>
              <a:rPr lang="en-US" altLang="es-ES" sz="2800" dirty="0" smtClean="0"/>
              <a:t> </a:t>
            </a:r>
            <a:r>
              <a:rPr lang="en-US" altLang="es-ES" sz="2800" dirty="0" err="1"/>
              <a:t>minimos</a:t>
            </a:r>
            <a:r>
              <a:rPr lang="en-US" altLang="es-ES" sz="2800" dirty="0"/>
              <a:t> de </a:t>
            </a:r>
            <a:r>
              <a:rPr lang="en-US" altLang="es-ES" sz="2800" dirty="0" err="1"/>
              <a:t>mortalidad</a:t>
            </a:r>
            <a:r>
              <a:rPr lang="en-US" altLang="es-ES" sz="2800" dirty="0"/>
              <a:t> en &lt;5 y en </a:t>
            </a:r>
            <a:r>
              <a:rPr lang="en-US" altLang="es-ES" sz="2800" dirty="0" err="1"/>
              <a:t>adultos</a:t>
            </a:r>
            <a:r>
              <a:rPr lang="en-US" altLang="es-ES" sz="2800" dirty="0"/>
              <a:t>, ref. </a:t>
            </a:r>
            <a:r>
              <a:rPr lang="en-US" altLang="es-ES" sz="2800" dirty="0" err="1"/>
              <a:t>paises</a:t>
            </a:r>
            <a:r>
              <a:rPr lang="en-US" altLang="es-ES" sz="2800" dirty="0"/>
              <a:t> de </a:t>
            </a:r>
            <a:r>
              <a:rPr lang="en-US" altLang="es-ES" sz="2800" dirty="0" err="1"/>
              <a:t>ingresos</a:t>
            </a:r>
            <a:r>
              <a:rPr lang="en-US" altLang="es-ES" sz="2800" dirty="0"/>
              <a:t> altos</a:t>
            </a:r>
            <a:endParaRPr lang="cs-CZ" altLang="es-ES" sz="2800" dirty="0"/>
          </a:p>
        </p:txBody>
      </p:sp>
      <p:sp>
        <p:nvSpPr>
          <p:cNvPr id="23555" name="Rectangle 3934"/>
          <p:cNvSpPr>
            <a:spLocks noGrp="1" noChangeArrowheads="1"/>
          </p:cNvSpPr>
          <p:nvPr>
            <p:ph type="body" sz="half" idx="2"/>
          </p:nvPr>
        </p:nvSpPr>
        <p:spPr>
          <a:xfrm>
            <a:off x="2208213" y="5661025"/>
            <a:ext cx="8229600" cy="9350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ES" sz="1600"/>
              <a:t>Mas del 90% de muertes antes del umbral minimo de esperanza de vida en paises de ingresos altos, corresponde a la mortalidad en menores de cinco anyos y a la mortalidad adulta (15-60). Para estos grupos, el umbral maximo de mortalidad segun los mejores standards de salud referidos, es de mortalidad en &lt;5 de </a:t>
            </a:r>
            <a:r>
              <a:rPr lang="cs-CZ" altLang="es-ES" sz="1600"/>
              <a:t>21.7 p</a:t>
            </a:r>
            <a:r>
              <a:rPr lang="en-US" altLang="es-ES" sz="1600"/>
              <a:t>or mil y en adulos de 15-60 de 2</a:t>
            </a:r>
            <a:r>
              <a:rPr lang="cs-CZ" altLang="es-ES" sz="1600"/>
              <a:t>27.5 pe</a:t>
            </a:r>
            <a:r>
              <a:rPr lang="en-US" altLang="es-ES" sz="1600"/>
              <a:t>or mil.</a:t>
            </a:r>
            <a:endParaRPr lang="cs-CZ" altLang="es-ES" sz="1600"/>
          </a:p>
        </p:txBody>
      </p:sp>
      <p:sp>
        <p:nvSpPr>
          <p:cNvPr id="23556" name="Rectangle 1118"/>
          <p:cNvSpPr>
            <a:spLocks noChangeArrowheads="1"/>
          </p:cNvSpPr>
          <p:nvPr/>
        </p:nvSpPr>
        <p:spPr bwMode="auto">
          <a:xfrm>
            <a:off x="3690938" y="79152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" sz="1000">
                <a:latin typeface="Californian FB" panose="0207040306080B030204" pitchFamily="18" charset="0"/>
                <a:cs typeface="Times New Roman" panose="02020603050405020304" pitchFamily="18" charset="0"/>
              </a:rPr>
              <a:t/>
            </a:r>
            <a:br>
              <a:rPr lang="en-GB" altLang="es-ES" sz="1000">
                <a:latin typeface="Californian FB" panose="0207040306080B030204" pitchFamily="18" charset="0"/>
                <a:cs typeface="Times New Roman" panose="02020603050405020304" pitchFamily="18" charset="0"/>
              </a:rPr>
            </a:br>
            <a:endParaRPr lang="en-GB" altLang="es-ES" sz="1800"/>
          </a:p>
        </p:txBody>
      </p:sp>
      <p:sp>
        <p:nvSpPr>
          <p:cNvPr id="23557" name="Rectangle 1130"/>
          <p:cNvSpPr>
            <a:spLocks noChangeArrowheads="1"/>
          </p:cNvSpPr>
          <p:nvPr/>
        </p:nvSpPr>
        <p:spPr bwMode="auto">
          <a:xfrm>
            <a:off x="3690938" y="-1438275"/>
            <a:ext cx="358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000">
                <a:solidFill>
                  <a:srgbClr val="4F81BD"/>
                </a:solidFill>
                <a:latin typeface="Californian FB" panose="0207040306080B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Confidence intervals of health indicators in high-income countries</a:t>
            </a:r>
            <a:endParaRPr lang="en-US" altLang="es-ES" sz="1800"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558" name="Rectangle 3372"/>
          <p:cNvSpPr>
            <a:spLocks noChangeArrowheads="1"/>
          </p:cNvSpPr>
          <p:nvPr/>
        </p:nvSpPr>
        <p:spPr bwMode="auto">
          <a:xfrm>
            <a:off x="1524001" y="8451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/>
          </a:p>
        </p:txBody>
      </p:sp>
      <p:sp>
        <p:nvSpPr>
          <p:cNvPr id="23559" name="Rectangle 3937"/>
          <p:cNvSpPr>
            <a:spLocks noGrp="1" noChangeArrowheads="1"/>
          </p:cNvSpPr>
          <p:nvPr>
            <p:ph sz="half" idx="1"/>
          </p:nvPr>
        </p:nvSpPr>
        <p:spPr>
          <a:xfrm>
            <a:off x="2063750" y="1412875"/>
            <a:ext cx="8229600" cy="3240088"/>
          </a:xfrm>
        </p:spPr>
        <p:txBody>
          <a:bodyPr/>
          <a:lstStyle/>
          <a:p>
            <a:pPr eaLnBrk="1" hangingPunct="1"/>
            <a:endParaRPr lang="es-ES_tradnl" altLang="es-ES"/>
          </a:p>
        </p:txBody>
      </p:sp>
      <p:graphicFrame>
        <p:nvGraphicFramePr>
          <p:cNvPr id="59887" name="Group 4591"/>
          <p:cNvGraphicFramePr>
            <a:graphicFrameLocks noGrp="1"/>
          </p:cNvGraphicFramePr>
          <p:nvPr/>
        </p:nvGraphicFramePr>
        <p:xfrm>
          <a:off x="2063750" y="1125538"/>
          <a:ext cx="8135938" cy="4449900"/>
        </p:xfrm>
        <a:graphic>
          <a:graphicData uri="http://schemas.openxmlformats.org/drawingml/2006/table">
            <a:tbl>
              <a:tblPr/>
              <a:tblGrid>
                <a:gridCol w="1889125"/>
                <a:gridCol w="1020763"/>
                <a:gridCol w="974725"/>
                <a:gridCol w="1617662"/>
                <a:gridCol w="1281113"/>
                <a:gridCol w="1352550"/>
              </a:tblGrid>
              <a:tr h="24382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MDG 4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Under-five mortality rate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(probability of dying by age 5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per 1000 live births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Male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19.22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13.98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47.18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13.43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12.10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37.64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9.42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6.91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23.24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Female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15.87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11.90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39.68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11.24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10.86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32.96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7.94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6.24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20.42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Both sexes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17.57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12.87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43.31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12.34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11.45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35.25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8.66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6.52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21.69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Adult mortality rate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(probability of dying between 15 and 60 years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per 1000 population)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Male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183.25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62.59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308.43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166.82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85.38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337.57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144.66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74.32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293.29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Female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96.49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31.27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159.03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89.57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61.63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212.83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76.84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47.70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172.24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Both sexes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140.76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44.16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229.08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2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129.21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70.32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269.85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  <a:ea typeface="Cambr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111.58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57.97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fornian FB" pitchFamily="18" charset="0"/>
                          <a:ea typeface="Times New Roman" pitchFamily="18" charset="0"/>
                          <a:cs typeface="Calibri" pitchFamily="34" charset="0"/>
                        </a:rPr>
                        <a:t>227.53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9" name="Rectangle 4585"/>
          <p:cNvSpPr>
            <a:spLocks noChangeArrowheads="1"/>
          </p:cNvSpPr>
          <p:nvPr/>
        </p:nvSpPr>
        <p:spPr bwMode="auto">
          <a:xfrm>
            <a:off x="1524001" y="6258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1800"/>
          </a:p>
        </p:txBody>
      </p:sp>
    </p:spTree>
    <p:extLst>
      <p:ext uri="{BB962C8B-B14F-4D97-AF65-F5344CB8AC3E}">
        <p14:creationId xmlns:p14="http://schemas.microsoft.com/office/powerpoint/2010/main" val="24642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s-ES" sz="3200" dirty="0" err="1"/>
              <a:t>Es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factible</a:t>
            </a:r>
            <a:r>
              <a:rPr lang="en-US" altLang="es-ES" sz="3200" dirty="0"/>
              <a:t>/replicable  para </a:t>
            </a:r>
            <a:r>
              <a:rPr lang="en-US" altLang="es-ES" sz="3200" dirty="0" err="1"/>
              <a:t>todos</a:t>
            </a:r>
            <a:r>
              <a:rPr lang="en-US" altLang="es-ES" sz="3200" dirty="0"/>
              <a:t> el </a:t>
            </a:r>
            <a:r>
              <a:rPr lang="en-US" altLang="es-ES" sz="3200" dirty="0" err="1"/>
              <a:t>nivel</a:t>
            </a:r>
            <a:r>
              <a:rPr lang="en-US" altLang="es-ES" sz="3200" dirty="0"/>
              <a:t> de </a:t>
            </a:r>
            <a:r>
              <a:rPr lang="en-US" altLang="es-ES" sz="3200" dirty="0" err="1"/>
              <a:t>salud</a:t>
            </a:r>
            <a:r>
              <a:rPr lang="en-US" altLang="es-ES" sz="3200" dirty="0"/>
              <a:t> de los </a:t>
            </a:r>
            <a:r>
              <a:rPr lang="en-US" altLang="es-ES" sz="3200" dirty="0" err="1"/>
              <a:t>paises</a:t>
            </a:r>
            <a:r>
              <a:rPr lang="en-US" altLang="es-ES" sz="3200" dirty="0"/>
              <a:t> de </a:t>
            </a:r>
            <a:r>
              <a:rPr lang="en-US" altLang="es-ES" sz="3200" dirty="0" err="1"/>
              <a:t>ingresos</a:t>
            </a:r>
            <a:r>
              <a:rPr lang="en-US" altLang="es-ES" sz="3200" dirty="0"/>
              <a:t> altos, </a:t>
            </a:r>
            <a:r>
              <a:rPr lang="en-US" altLang="es-ES" sz="3200" dirty="0" err="1"/>
              <a:t>por</a:t>
            </a:r>
            <a:r>
              <a:rPr lang="en-US" altLang="es-ES" sz="3200" dirty="0"/>
              <a:t> </a:t>
            </a:r>
            <a:r>
              <a:rPr lang="en-US" altLang="es-ES" sz="3200" dirty="0" err="1"/>
              <a:t>otros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modelos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socioeconomicos</a:t>
            </a:r>
            <a:r>
              <a:rPr lang="en-US" altLang="es-ES" sz="3200" dirty="0"/>
              <a:t>?</a:t>
            </a:r>
            <a:endParaRPr lang="cs-CZ" altLang="es-ES" sz="3200" dirty="0"/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000375"/>
            <a:ext cx="76263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2528888" y="5648324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s-ES" sz="1200"/>
              <a:t>G</a:t>
            </a:r>
            <a:r>
              <a:rPr lang="en-US" altLang="es-ES" sz="1200"/>
              <a:t>NI per capita of countries with </a:t>
            </a:r>
            <a:endParaRPr lang="cs-CZ" altLang="es-ES" sz="12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1200"/>
              <a:t>HALE &gt; HIC lower limit</a:t>
            </a:r>
          </a:p>
        </p:txBody>
      </p:sp>
      <p:sp>
        <p:nvSpPr>
          <p:cNvPr id="25605" name="Rectángulo 2"/>
          <p:cNvSpPr>
            <a:spLocks noChangeArrowheads="1"/>
          </p:cNvSpPr>
          <p:nvPr/>
        </p:nvSpPr>
        <p:spPr bwMode="auto">
          <a:xfrm>
            <a:off x="2214563" y="1690688"/>
            <a:ext cx="74025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altLang="es-ES" dirty="0"/>
              <a:t>Hay 24 </a:t>
            </a:r>
            <a:r>
              <a:rPr lang="en-GB" altLang="es-ES" dirty="0" err="1"/>
              <a:t>paises</a:t>
            </a:r>
            <a:r>
              <a:rPr lang="en-GB" altLang="es-ES" dirty="0"/>
              <a:t> , </a:t>
            </a:r>
            <a:r>
              <a:rPr lang="en-GB" altLang="es-ES" dirty="0" err="1"/>
              <a:t>que</a:t>
            </a:r>
            <a:r>
              <a:rPr lang="en-GB" altLang="es-ES" dirty="0"/>
              <a:t> </a:t>
            </a:r>
            <a:r>
              <a:rPr lang="en-GB" altLang="es-ES" dirty="0" err="1"/>
              <a:t>representan</a:t>
            </a:r>
            <a:r>
              <a:rPr lang="en-GB" altLang="es-ES" dirty="0"/>
              <a:t> </a:t>
            </a:r>
            <a:r>
              <a:rPr lang="en-GB" altLang="es-ES" dirty="0" err="1"/>
              <a:t>una</a:t>
            </a:r>
            <a:r>
              <a:rPr lang="en-GB" altLang="es-ES" dirty="0"/>
              <a:t> </a:t>
            </a:r>
            <a:r>
              <a:rPr lang="en-GB" altLang="es-ES" dirty="0" err="1"/>
              <a:t>cuarta</a:t>
            </a:r>
            <a:r>
              <a:rPr lang="en-GB" altLang="es-ES" dirty="0"/>
              <a:t> parte de la </a:t>
            </a:r>
            <a:r>
              <a:rPr lang="en-GB" altLang="es-ES" dirty="0" err="1"/>
              <a:t>poblacion</a:t>
            </a:r>
            <a:r>
              <a:rPr lang="en-GB" altLang="es-ES" dirty="0"/>
              <a:t> </a:t>
            </a:r>
            <a:r>
              <a:rPr lang="en-GB" altLang="es-ES" dirty="0" err="1"/>
              <a:t>mundial</a:t>
            </a:r>
            <a:r>
              <a:rPr lang="en-GB" altLang="es-ES" dirty="0"/>
              <a:t>, </a:t>
            </a:r>
            <a:r>
              <a:rPr lang="en-GB" altLang="es-ES" dirty="0" err="1"/>
              <a:t>que</a:t>
            </a:r>
            <a:r>
              <a:rPr lang="en-GB" altLang="es-ES" dirty="0"/>
              <a:t> </a:t>
            </a:r>
            <a:r>
              <a:rPr lang="en-GB" altLang="es-ES" dirty="0" err="1"/>
              <a:t>tienen</a:t>
            </a:r>
            <a:r>
              <a:rPr lang="en-GB" altLang="es-ES" dirty="0"/>
              <a:t> </a:t>
            </a:r>
            <a:r>
              <a:rPr lang="en-GB" altLang="es-ES" dirty="0" err="1"/>
              <a:t>niveles</a:t>
            </a:r>
            <a:r>
              <a:rPr lang="en-GB" altLang="es-ES" dirty="0"/>
              <a:t> de </a:t>
            </a:r>
            <a:r>
              <a:rPr lang="en-GB" altLang="es-ES" dirty="0" err="1"/>
              <a:t>esperanza</a:t>
            </a:r>
            <a:r>
              <a:rPr lang="en-GB" altLang="es-ES" dirty="0"/>
              <a:t> de </a:t>
            </a:r>
            <a:r>
              <a:rPr lang="en-GB" altLang="es-ES" dirty="0" err="1"/>
              <a:t>vida</a:t>
            </a:r>
            <a:r>
              <a:rPr lang="en-GB" altLang="es-ES" dirty="0"/>
              <a:t>, </a:t>
            </a:r>
            <a:r>
              <a:rPr lang="en-GB" altLang="es-ES" dirty="0" err="1"/>
              <a:t>esperanza</a:t>
            </a:r>
            <a:r>
              <a:rPr lang="en-GB" altLang="es-ES" dirty="0"/>
              <a:t> de </a:t>
            </a:r>
            <a:r>
              <a:rPr lang="en-GB" altLang="es-ES" dirty="0" err="1"/>
              <a:t>vida</a:t>
            </a:r>
            <a:r>
              <a:rPr lang="en-GB" altLang="es-ES" dirty="0"/>
              <a:t> </a:t>
            </a:r>
            <a:r>
              <a:rPr lang="en-GB" altLang="es-ES" dirty="0" err="1"/>
              <a:t>saludable</a:t>
            </a:r>
            <a:r>
              <a:rPr lang="en-GB" altLang="es-ES" dirty="0"/>
              <a:t>, </a:t>
            </a:r>
            <a:r>
              <a:rPr lang="en-GB" altLang="es-ES" dirty="0" err="1"/>
              <a:t>mortalidad</a:t>
            </a:r>
            <a:r>
              <a:rPr lang="en-GB" altLang="es-ES" dirty="0"/>
              <a:t> </a:t>
            </a:r>
            <a:r>
              <a:rPr lang="en-GB" altLang="es-ES" dirty="0" err="1"/>
              <a:t>infatil</a:t>
            </a:r>
            <a:r>
              <a:rPr lang="en-GB" altLang="es-ES" dirty="0"/>
              <a:t> y </a:t>
            </a:r>
            <a:r>
              <a:rPr lang="en-GB" altLang="es-ES" dirty="0" err="1"/>
              <a:t>mortalidad</a:t>
            </a:r>
            <a:r>
              <a:rPr lang="en-GB" altLang="es-ES" dirty="0"/>
              <a:t> </a:t>
            </a:r>
            <a:r>
              <a:rPr lang="en-GB" altLang="es-ES" dirty="0" err="1"/>
              <a:t>adulta</a:t>
            </a:r>
            <a:r>
              <a:rPr lang="en-GB" altLang="es-ES" dirty="0"/>
              <a:t>, </a:t>
            </a:r>
            <a:r>
              <a:rPr lang="en-GB" altLang="es-ES" dirty="0" err="1"/>
              <a:t>dentro</a:t>
            </a:r>
            <a:r>
              <a:rPr lang="en-GB" altLang="es-ES" dirty="0"/>
              <a:t> del interval de </a:t>
            </a:r>
            <a:r>
              <a:rPr lang="en-GB" altLang="es-ES" dirty="0" err="1"/>
              <a:t>confianza</a:t>
            </a:r>
            <a:r>
              <a:rPr lang="en-GB" altLang="es-ES" dirty="0"/>
              <a:t> de los </a:t>
            </a:r>
            <a:r>
              <a:rPr lang="en-GB" altLang="es-ES" dirty="0" err="1"/>
              <a:t>paises</a:t>
            </a:r>
            <a:r>
              <a:rPr lang="en-GB" altLang="es-ES" dirty="0"/>
              <a:t> de </a:t>
            </a:r>
            <a:r>
              <a:rPr lang="en-GB" altLang="es-ES" dirty="0" err="1"/>
              <a:t>ingresos</a:t>
            </a:r>
            <a:r>
              <a:rPr lang="en-GB" altLang="es-ES" dirty="0"/>
              <a:t> altos , </a:t>
            </a:r>
            <a:r>
              <a:rPr lang="en-GB" altLang="es-ES" dirty="0" err="1"/>
              <a:t>pero</a:t>
            </a:r>
            <a:r>
              <a:rPr lang="en-GB" altLang="es-ES" dirty="0"/>
              <a:t> con </a:t>
            </a:r>
            <a:r>
              <a:rPr lang="en-GB" altLang="es-ES" dirty="0" err="1"/>
              <a:t>rentas</a:t>
            </a:r>
            <a:r>
              <a:rPr lang="en-GB" altLang="es-ES" dirty="0"/>
              <a:t> per capita </a:t>
            </a:r>
            <a:r>
              <a:rPr lang="en-GB" altLang="es-ES" dirty="0" err="1"/>
              <a:t>menores</a:t>
            </a:r>
            <a:r>
              <a:rPr lang="en-GB" altLang="es-ES" dirty="0"/>
              <a:t> </a:t>
            </a:r>
            <a:r>
              <a:rPr lang="en-GB" altLang="es-ES" dirty="0" err="1"/>
              <a:t>que</a:t>
            </a:r>
            <a:r>
              <a:rPr lang="en-GB" altLang="es-ES" dirty="0"/>
              <a:t> la media </a:t>
            </a:r>
            <a:r>
              <a:rPr lang="en-GB" altLang="es-ES" dirty="0" err="1"/>
              <a:t>mundial</a:t>
            </a:r>
            <a:r>
              <a:rPr lang="en-GB" alt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2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3683</TotalTime>
  <Words>1602</Words>
  <Application>Microsoft Office PowerPoint</Application>
  <PresentationFormat>Custom</PresentationFormat>
  <Paragraphs>547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Tema de Office</vt:lpstr>
      <vt:lpstr>Document</vt:lpstr>
      <vt:lpstr>Chart</vt:lpstr>
      <vt:lpstr>Gráfico</vt:lpstr>
      <vt:lpstr>Políticas de la Salud. Aspectos operativos en sistemas de salud  Hacia un modelo basado en la equidad. </vt:lpstr>
      <vt:lpstr>Objetivo común : Equidad de la salud</vt:lpstr>
      <vt:lpstr>Como se ha medido la inequidad en salud hasta ahora?</vt:lpstr>
      <vt:lpstr>PowerPoint Presentation</vt:lpstr>
      <vt:lpstr>Estimaciones de inequidad global en salud : 7 pasos</vt:lpstr>
      <vt:lpstr>A : variable mas influyente : recursos economicos</vt:lpstr>
      <vt:lpstr>B- Mejores niveles de salud segun la variable de mayor influencia en niveles de salud (medias nacionales) : RPC </vt:lpstr>
      <vt:lpstr>B- Umbrales minimos de mortalidad en &lt;5 y en adultos, ref. paises de ingresos altos</vt:lpstr>
      <vt:lpstr>Es factible/replicable  para todos el nivel de salud de los paises de ingresos altos, por otros modelos socioeconomicos?</vt:lpstr>
      <vt:lpstr>PowerPoint Presentation</vt:lpstr>
      <vt:lpstr>E- Una vez estimada la “mejor salud posible” :</vt:lpstr>
      <vt:lpstr>F : Datos del GBD 2013 y distribucion por edades</vt:lpstr>
      <vt:lpstr>G- Analisis de la inequidad en la carga de enfermedad</vt:lpstr>
      <vt:lpstr>Proportion deaths due to global health inequity </vt:lpstr>
      <vt:lpstr>F- Estimacion de la evolucion de muertes evitables por inequidad global</vt:lpstr>
      <vt:lpstr>Carga de inequidad global vs. carga de inequidad nacional</vt:lpstr>
      <vt:lpstr>Excess rates detahs and % due to national health inequity</vt:lpstr>
      <vt:lpstr>6- Conclusiones sobre umbrales mínimos economicos</vt:lpstr>
      <vt:lpstr>Sistema nacional de vigilancia en la equidad de salud7-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de la Salud. Aspectos operativos en sistemas de salud  Hacia un modelo basado en la equidad.</dc:title>
  <dc:creator>JUAN GARAY</dc:creator>
  <cp:lastModifiedBy>Rodney1</cp:lastModifiedBy>
  <cp:revision>40</cp:revision>
  <dcterms:created xsi:type="dcterms:W3CDTF">2014-05-01T14:17:24Z</dcterms:created>
  <dcterms:modified xsi:type="dcterms:W3CDTF">2014-08-07T08:30:53Z</dcterms:modified>
</cp:coreProperties>
</file>